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34"/>
  </p:notesMasterIdLst>
  <p:sldIdLst>
    <p:sldId id="256" r:id="rId2"/>
    <p:sldId id="280" r:id="rId3"/>
    <p:sldId id="271" r:id="rId4"/>
    <p:sldId id="281" r:id="rId5"/>
    <p:sldId id="270" r:id="rId6"/>
    <p:sldId id="282" r:id="rId7"/>
    <p:sldId id="287" r:id="rId8"/>
    <p:sldId id="283" r:id="rId9"/>
    <p:sldId id="288" r:id="rId10"/>
    <p:sldId id="291" r:id="rId11"/>
    <p:sldId id="292" r:id="rId12"/>
    <p:sldId id="293" r:id="rId13"/>
    <p:sldId id="284" r:id="rId14"/>
    <p:sldId id="297" r:id="rId15"/>
    <p:sldId id="298" r:id="rId16"/>
    <p:sldId id="299" r:id="rId17"/>
    <p:sldId id="300" r:id="rId18"/>
    <p:sldId id="303" r:id="rId19"/>
    <p:sldId id="315" r:id="rId20"/>
    <p:sldId id="285" r:id="rId21"/>
    <p:sldId id="295" r:id="rId22"/>
    <p:sldId id="305" r:id="rId23"/>
    <p:sldId id="306" r:id="rId24"/>
    <p:sldId id="307" r:id="rId25"/>
    <p:sldId id="308" r:id="rId26"/>
    <p:sldId id="309" r:id="rId27"/>
    <p:sldId id="310" r:id="rId28"/>
    <p:sldId id="312" r:id="rId29"/>
    <p:sldId id="286" r:id="rId30"/>
    <p:sldId id="296" r:id="rId31"/>
    <p:sldId id="313" r:id="rId32"/>
    <p:sldId id="316"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A3C7"/>
    <a:srgbClr val="35B3A1"/>
    <a:srgbClr val="36B2A1"/>
    <a:srgbClr val="42B677"/>
    <a:srgbClr val="94AB35"/>
    <a:srgbClr val="00A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74"/>
    <p:restoredTop sz="96296"/>
  </p:normalViewPr>
  <p:slideViewPr>
    <p:cSldViewPr snapToGrid="0">
      <p:cViewPr>
        <p:scale>
          <a:sx n="83" d="100"/>
          <a:sy n="83" d="100"/>
        </p:scale>
        <p:origin x="1056"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0A89D2-F538-3C48-A050-7592171180B8}"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s-ES"/>
        </a:p>
      </dgm:t>
    </dgm:pt>
    <dgm:pt modelId="{F3A3FCB3-C257-BE46-9857-E55E796094A2}">
      <dgm:prSet phldrT="[Texto]" custT="1"/>
      <dgm:spPr/>
      <dgm:t>
        <a:bodyPr anchor="ctr"/>
        <a:lstStyle/>
        <a:p>
          <a:pPr>
            <a:lnSpc>
              <a:spcPct val="100000"/>
            </a:lnSpc>
          </a:pPr>
          <a:r>
            <a:rPr lang="es-ES" sz="2400" dirty="0"/>
            <a:t>NFT</a:t>
          </a:r>
        </a:p>
      </dgm:t>
    </dgm:pt>
    <dgm:pt modelId="{079D69FF-D248-3A48-B43C-0E36BF3B7C55}" type="parTrans" cxnId="{F6A744BC-33CC-9C47-9F04-992C42F8C601}">
      <dgm:prSet/>
      <dgm:spPr/>
      <dgm:t>
        <a:bodyPr/>
        <a:lstStyle/>
        <a:p>
          <a:endParaRPr lang="es-ES"/>
        </a:p>
      </dgm:t>
    </dgm:pt>
    <dgm:pt modelId="{CC7322AB-AB95-244C-9FD1-B4772F0EEFCA}" type="sibTrans" cxnId="{F6A744BC-33CC-9C47-9F04-992C42F8C601}">
      <dgm:prSet/>
      <dgm:spPr/>
      <dgm:t>
        <a:bodyPr/>
        <a:lstStyle/>
        <a:p>
          <a:endParaRPr lang="es-ES"/>
        </a:p>
      </dgm:t>
    </dgm:pt>
    <dgm:pt modelId="{38462CF5-F836-AF46-B37C-9555A989F18B}">
      <dgm:prSet phldrT="[Texto]" custT="1"/>
      <dgm:spPr/>
      <dgm:t>
        <a:bodyPr/>
        <a:lstStyle/>
        <a:p>
          <a:r>
            <a:rPr lang="es-ES" sz="1050" dirty="0"/>
            <a:t>Identificador Digital</a:t>
          </a:r>
        </a:p>
      </dgm:t>
    </dgm:pt>
    <dgm:pt modelId="{3BDB3E26-5015-2446-B494-C0274260BAD1}" type="parTrans" cxnId="{5F65477D-2AB3-1445-B2A2-CDA257914826}">
      <dgm:prSet/>
      <dgm:spPr/>
      <dgm:t>
        <a:bodyPr/>
        <a:lstStyle/>
        <a:p>
          <a:endParaRPr lang="es-ES"/>
        </a:p>
      </dgm:t>
    </dgm:pt>
    <dgm:pt modelId="{F3AAFA19-D7BE-384B-81DD-32C5021A2E11}" type="sibTrans" cxnId="{5F65477D-2AB3-1445-B2A2-CDA257914826}">
      <dgm:prSet/>
      <dgm:spPr/>
      <dgm:t>
        <a:bodyPr/>
        <a:lstStyle/>
        <a:p>
          <a:endParaRPr lang="es-ES"/>
        </a:p>
      </dgm:t>
    </dgm:pt>
    <dgm:pt modelId="{0745847B-1CDA-A447-8D76-F91CF0F9F584}">
      <dgm:prSet phldrT="[Texto]" custT="1"/>
      <dgm:spPr/>
      <dgm:t>
        <a:bodyPr/>
        <a:lstStyle/>
        <a:p>
          <a:r>
            <a:rPr lang="es-ES" sz="1050" dirty="0"/>
            <a:t>Cadenas de Bloque</a:t>
          </a:r>
        </a:p>
      </dgm:t>
    </dgm:pt>
    <dgm:pt modelId="{C850A7BE-59D2-CF4E-A89E-97A35F55BD2B}" type="parTrans" cxnId="{908A74A3-D156-EC46-8605-C00B3CA6A84E}">
      <dgm:prSet/>
      <dgm:spPr/>
      <dgm:t>
        <a:bodyPr/>
        <a:lstStyle/>
        <a:p>
          <a:endParaRPr lang="es-ES"/>
        </a:p>
      </dgm:t>
    </dgm:pt>
    <dgm:pt modelId="{AD27B2A7-E732-1345-BA0F-192C527B9B53}" type="sibTrans" cxnId="{908A74A3-D156-EC46-8605-C00B3CA6A84E}">
      <dgm:prSet/>
      <dgm:spPr/>
      <dgm:t>
        <a:bodyPr/>
        <a:lstStyle/>
        <a:p>
          <a:endParaRPr lang="es-ES"/>
        </a:p>
      </dgm:t>
    </dgm:pt>
    <dgm:pt modelId="{5717227D-26A6-2446-9C8E-E56B5C668E89}">
      <dgm:prSet phldrT="[Texto]" custT="1"/>
      <dgm:spPr/>
      <dgm:t>
        <a:bodyPr/>
        <a:lstStyle/>
        <a:p>
          <a:r>
            <a:rPr lang="es-ES" sz="1050" dirty="0"/>
            <a:t>Autenticidad y Propiedad</a:t>
          </a:r>
        </a:p>
      </dgm:t>
    </dgm:pt>
    <dgm:pt modelId="{26B4D2D1-6E8C-B244-B63C-6B0429AFDF9F}" type="parTrans" cxnId="{1338A6A5-AC14-E94D-9EA1-0CA274AF7E5E}">
      <dgm:prSet/>
      <dgm:spPr/>
      <dgm:t>
        <a:bodyPr/>
        <a:lstStyle/>
        <a:p>
          <a:endParaRPr lang="es-ES"/>
        </a:p>
      </dgm:t>
    </dgm:pt>
    <dgm:pt modelId="{41C73E34-B95F-5F45-9EAB-EE19B59D0F10}" type="sibTrans" cxnId="{1338A6A5-AC14-E94D-9EA1-0CA274AF7E5E}">
      <dgm:prSet/>
      <dgm:spPr/>
      <dgm:t>
        <a:bodyPr/>
        <a:lstStyle/>
        <a:p>
          <a:endParaRPr lang="es-ES"/>
        </a:p>
      </dgm:t>
    </dgm:pt>
    <dgm:pt modelId="{AE477770-0CE7-A34A-861F-47EDFD4F1384}">
      <dgm:prSet phldrT="[Texto]"/>
      <dgm:spPr/>
      <dgm:t>
        <a:bodyPr/>
        <a:lstStyle/>
        <a:p>
          <a:endParaRPr lang="es-ES" dirty="0"/>
        </a:p>
      </dgm:t>
    </dgm:pt>
    <dgm:pt modelId="{FB45A4EF-5430-D744-9834-973B72E321B9}" type="parTrans" cxnId="{C867512E-656C-C647-B0C5-9CFDF283AE16}">
      <dgm:prSet/>
      <dgm:spPr/>
      <dgm:t>
        <a:bodyPr/>
        <a:lstStyle/>
        <a:p>
          <a:endParaRPr lang="es-ES"/>
        </a:p>
      </dgm:t>
    </dgm:pt>
    <dgm:pt modelId="{AAC98D5F-8334-5F4D-B23E-C1A15CB95A8A}" type="sibTrans" cxnId="{C867512E-656C-C647-B0C5-9CFDF283AE16}">
      <dgm:prSet/>
      <dgm:spPr/>
      <dgm:t>
        <a:bodyPr/>
        <a:lstStyle/>
        <a:p>
          <a:endParaRPr lang="es-ES"/>
        </a:p>
      </dgm:t>
    </dgm:pt>
    <dgm:pt modelId="{EC28E549-61F4-2641-8878-519988A7B328}" type="pres">
      <dgm:prSet presAssocID="{E30A89D2-F538-3C48-A050-7592171180B8}" presName="Name0" presStyleCnt="0">
        <dgm:presLayoutVars>
          <dgm:chMax val="1"/>
          <dgm:dir/>
          <dgm:animLvl val="ctr"/>
          <dgm:resizeHandles val="exact"/>
        </dgm:presLayoutVars>
      </dgm:prSet>
      <dgm:spPr/>
    </dgm:pt>
    <dgm:pt modelId="{620F4716-35CF-6946-909D-4FB5BA841AE9}" type="pres">
      <dgm:prSet presAssocID="{F3A3FCB3-C257-BE46-9857-E55E796094A2}" presName="centerShape" presStyleLbl="node0" presStyleIdx="0" presStyleCnt="1"/>
      <dgm:spPr/>
    </dgm:pt>
    <dgm:pt modelId="{B1040335-9700-9648-BF34-FC8E1676FC54}" type="pres">
      <dgm:prSet presAssocID="{38462CF5-F836-AF46-B37C-9555A989F18B}" presName="node" presStyleLbl="node1" presStyleIdx="0" presStyleCnt="3">
        <dgm:presLayoutVars>
          <dgm:bulletEnabled val="1"/>
        </dgm:presLayoutVars>
      </dgm:prSet>
      <dgm:spPr/>
    </dgm:pt>
    <dgm:pt modelId="{A4CE5119-2384-4E47-99E3-CF71E8636F04}" type="pres">
      <dgm:prSet presAssocID="{38462CF5-F836-AF46-B37C-9555A989F18B}" presName="dummy" presStyleCnt="0"/>
      <dgm:spPr/>
    </dgm:pt>
    <dgm:pt modelId="{5CCF01CE-BEE7-6A42-8706-A37DF17FC991}" type="pres">
      <dgm:prSet presAssocID="{F3AAFA19-D7BE-384B-81DD-32C5021A2E11}" presName="sibTrans" presStyleLbl="sibTrans2D1" presStyleIdx="0" presStyleCnt="3"/>
      <dgm:spPr/>
    </dgm:pt>
    <dgm:pt modelId="{5F2183BB-1DF4-4A4E-969F-2AA388586D3B}" type="pres">
      <dgm:prSet presAssocID="{0745847B-1CDA-A447-8D76-F91CF0F9F584}" presName="node" presStyleLbl="node1" presStyleIdx="1" presStyleCnt="3">
        <dgm:presLayoutVars>
          <dgm:bulletEnabled val="1"/>
        </dgm:presLayoutVars>
      </dgm:prSet>
      <dgm:spPr/>
    </dgm:pt>
    <dgm:pt modelId="{E7DC58CD-5B53-6442-8324-D4CE965425D9}" type="pres">
      <dgm:prSet presAssocID="{0745847B-1CDA-A447-8D76-F91CF0F9F584}" presName="dummy" presStyleCnt="0"/>
      <dgm:spPr/>
    </dgm:pt>
    <dgm:pt modelId="{462F1FF2-95B7-5847-AB61-8D1B8CADE2C0}" type="pres">
      <dgm:prSet presAssocID="{AD27B2A7-E732-1345-BA0F-192C527B9B53}" presName="sibTrans" presStyleLbl="sibTrans2D1" presStyleIdx="1" presStyleCnt="3"/>
      <dgm:spPr/>
    </dgm:pt>
    <dgm:pt modelId="{2297F964-6448-5849-9B08-7822C7647CD6}" type="pres">
      <dgm:prSet presAssocID="{5717227D-26A6-2446-9C8E-E56B5C668E89}" presName="node" presStyleLbl="node1" presStyleIdx="2" presStyleCnt="3">
        <dgm:presLayoutVars>
          <dgm:bulletEnabled val="1"/>
        </dgm:presLayoutVars>
      </dgm:prSet>
      <dgm:spPr/>
    </dgm:pt>
    <dgm:pt modelId="{973E7008-53F8-7F44-BEC7-7D184F3091CE}" type="pres">
      <dgm:prSet presAssocID="{5717227D-26A6-2446-9C8E-E56B5C668E89}" presName="dummy" presStyleCnt="0"/>
      <dgm:spPr/>
    </dgm:pt>
    <dgm:pt modelId="{E76AFAB8-4774-5E49-80C9-56FC9AF25D0B}" type="pres">
      <dgm:prSet presAssocID="{41C73E34-B95F-5F45-9EAB-EE19B59D0F10}" presName="sibTrans" presStyleLbl="sibTrans2D1" presStyleIdx="2" presStyleCnt="3"/>
      <dgm:spPr/>
    </dgm:pt>
  </dgm:ptLst>
  <dgm:cxnLst>
    <dgm:cxn modelId="{90A70F0E-D598-1F41-B8F8-05C68D53DE9F}" type="presOf" srcId="{0745847B-1CDA-A447-8D76-F91CF0F9F584}" destId="{5F2183BB-1DF4-4A4E-969F-2AA388586D3B}" srcOrd="0" destOrd="0" presId="urn:microsoft.com/office/officeart/2005/8/layout/radial6"/>
    <dgm:cxn modelId="{2AED2022-34AE-124B-B978-FE557247BEE7}" type="presOf" srcId="{38462CF5-F836-AF46-B37C-9555A989F18B}" destId="{B1040335-9700-9648-BF34-FC8E1676FC54}" srcOrd="0" destOrd="0" presId="urn:microsoft.com/office/officeart/2005/8/layout/radial6"/>
    <dgm:cxn modelId="{C867512E-656C-C647-B0C5-9CFDF283AE16}" srcId="{E30A89D2-F538-3C48-A050-7592171180B8}" destId="{AE477770-0CE7-A34A-861F-47EDFD4F1384}" srcOrd="1" destOrd="0" parTransId="{FB45A4EF-5430-D744-9834-973B72E321B9}" sibTransId="{AAC98D5F-8334-5F4D-B23E-C1A15CB95A8A}"/>
    <dgm:cxn modelId="{B1E99653-9B02-624F-8C2F-795029E0FEB8}" type="presOf" srcId="{41C73E34-B95F-5F45-9EAB-EE19B59D0F10}" destId="{E76AFAB8-4774-5E49-80C9-56FC9AF25D0B}" srcOrd="0" destOrd="0" presId="urn:microsoft.com/office/officeart/2005/8/layout/radial6"/>
    <dgm:cxn modelId="{1CBED158-CC6C-104E-96FC-CFB798725432}" type="presOf" srcId="{F3A3FCB3-C257-BE46-9857-E55E796094A2}" destId="{620F4716-35CF-6946-909D-4FB5BA841AE9}" srcOrd="0" destOrd="0" presId="urn:microsoft.com/office/officeart/2005/8/layout/radial6"/>
    <dgm:cxn modelId="{5F65477D-2AB3-1445-B2A2-CDA257914826}" srcId="{F3A3FCB3-C257-BE46-9857-E55E796094A2}" destId="{38462CF5-F836-AF46-B37C-9555A989F18B}" srcOrd="0" destOrd="0" parTransId="{3BDB3E26-5015-2446-B494-C0274260BAD1}" sibTransId="{F3AAFA19-D7BE-384B-81DD-32C5021A2E11}"/>
    <dgm:cxn modelId="{908F5787-F214-6C40-B759-C52CEC822F8C}" type="presOf" srcId="{5717227D-26A6-2446-9C8E-E56B5C668E89}" destId="{2297F964-6448-5849-9B08-7822C7647CD6}" srcOrd="0" destOrd="0" presId="urn:microsoft.com/office/officeart/2005/8/layout/radial6"/>
    <dgm:cxn modelId="{5BE92E88-229C-C14B-A668-36F8BB63733C}" type="presOf" srcId="{F3AAFA19-D7BE-384B-81DD-32C5021A2E11}" destId="{5CCF01CE-BEE7-6A42-8706-A37DF17FC991}" srcOrd="0" destOrd="0" presId="urn:microsoft.com/office/officeart/2005/8/layout/radial6"/>
    <dgm:cxn modelId="{908A74A3-D156-EC46-8605-C00B3CA6A84E}" srcId="{F3A3FCB3-C257-BE46-9857-E55E796094A2}" destId="{0745847B-1CDA-A447-8D76-F91CF0F9F584}" srcOrd="1" destOrd="0" parTransId="{C850A7BE-59D2-CF4E-A89E-97A35F55BD2B}" sibTransId="{AD27B2A7-E732-1345-BA0F-192C527B9B53}"/>
    <dgm:cxn modelId="{1338A6A5-AC14-E94D-9EA1-0CA274AF7E5E}" srcId="{F3A3FCB3-C257-BE46-9857-E55E796094A2}" destId="{5717227D-26A6-2446-9C8E-E56B5C668E89}" srcOrd="2" destOrd="0" parTransId="{26B4D2D1-6E8C-B244-B63C-6B0429AFDF9F}" sibTransId="{41C73E34-B95F-5F45-9EAB-EE19B59D0F10}"/>
    <dgm:cxn modelId="{F6A744BC-33CC-9C47-9F04-992C42F8C601}" srcId="{E30A89D2-F538-3C48-A050-7592171180B8}" destId="{F3A3FCB3-C257-BE46-9857-E55E796094A2}" srcOrd="0" destOrd="0" parTransId="{079D69FF-D248-3A48-B43C-0E36BF3B7C55}" sibTransId="{CC7322AB-AB95-244C-9FD1-B4772F0EEFCA}"/>
    <dgm:cxn modelId="{AE42E9D8-FA4B-E048-96F8-458F2A4344EF}" type="presOf" srcId="{AD27B2A7-E732-1345-BA0F-192C527B9B53}" destId="{462F1FF2-95B7-5847-AB61-8D1B8CADE2C0}" srcOrd="0" destOrd="0" presId="urn:microsoft.com/office/officeart/2005/8/layout/radial6"/>
    <dgm:cxn modelId="{272D03F6-569C-774B-8F27-EA8977A5D882}" type="presOf" srcId="{E30A89D2-F538-3C48-A050-7592171180B8}" destId="{EC28E549-61F4-2641-8878-519988A7B328}" srcOrd="0" destOrd="0" presId="urn:microsoft.com/office/officeart/2005/8/layout/radial6"/>
    <dgm:cxn modelId="{864226EE-4EE9-0445-9F20-3032B68E8EE5}" type="presParOf" srcId="{EC28E549-61F4-2641-8878-519988A7B328}" destId="{620F4716-35CF-6946-909D-4FB5BA841AE9}" srcOrd="0" destOrd="0" presId="urn:microsoft.com/office/officeart/2005/8/layout/radial6"/>
    <dgm:cxn modelId="{01190C51-16C6-8F4E-8C7A-6FD49DC29DE8}" type="presParOf" srcId="{EC28E549-61F4-2641-8878-519988A7B328}" destId="{B1040335-9700-9648-BF34-FC8E1676FC54}" srcOrd="1" destOrd="0" presId="urn:microsoft.com/office/officeart/2005/8/layout/radial6"/>
    <dgm:cxn modelId="{F0DBF99F-A65F-444B-A83A-0DD7B97A8F3F}" type="presParOf" srcId="{EC28E549-61F4-2641-8878-519988A7B328}" destId="{A4CE5119-2384-4E47-99E3-CF71E8636F04}" srcOrd="2" destOrd="0" presId="urn:microsoft.com/office/officeart/2005/8/layout/radial6"/>
    <dgm:cxn modelId="{6534B11B-3D43-FD43-9F30-14EDCFB92B16}" type="presParOf" srcId="{EC28E549-61F4-2641-8878-519988A7B328}" destId="{5CCF01CE-BEE7-6A42-8706-A37DF17FC991}" srcOrd="3" destOrd="0" presId="urn:microsoft.com/office/officeart/2005/8/layout/radial6"/>
    <dgm:cxn modelId="{FBC2CE73-9CBD-1749-BA5B-0F84BA10F11E}" type="presParOf" srcId="{EC28E549-61F4-2641-8878-519988A7B328}" destId="{5F2183BB-1DF4-4A4E-969F-2AA388586D3B}" srcOrd="4" destOrd="0" presId="urn:microsoft.com/office/officeart/2005/8/layout/radial6"/>
    <dgm:cxn modelId="{BD3388DE-BE5D-AC41-A61F-A14C5D887E6F}" type="presParOf" srcId="{EC28E549-61F4-2641-8878-519988A7B328}" destId="{E7DC58CD-5B53-6442-8324-D4CE965425D9}" srcOrd="5" destOrd="0" presId="urn:microsoft.com/office/officeart/2005/8/layout/radial6"/>
    <dgm:cxn modelId="{5D14507E-C615-B747-AA9E-952D1D909464}" type="presParOf" srcId="{EC28E549-61F4-2641-8878-519988A7B328}" destId="{462F1FF2-95B7-5847-AB61-8D1B8CADE2C0}" srcOrd="6" destOrd="0" presId="urn:microsoft.com/office/officeart/2005/8/layout/radial6"/>
    <dgm:cxn modelId="{EB51B0AA-7040-DD40-8200-58A3DE97D3F0}" type="presParOf" srcId="{EC28E549-61F4-2641-8878-519988A7B328}" destId="{2297F964-6448-5849-9B08-7822C7647CD6}" srcOrd="7" destOrd="0" presId="urn:microsoft.com/office/officeart/2005/8/layout/radial6"/>
    <dgm:cxn modelId="{C26D997C-5703-2D4F-A987-598396FC9C30}" type="presParOf" srcId="{EC28E549-61F4-2641-8878-519988A7B328}" destId="{973E7008-53F8-7F44-BEC7-7D184F3091CE}" srcOrd="8" destOrd="0" presId="urn:microsoft.com/office/officeart/2005/8/layout/radial6"/>
    <dgm:cxn modelId="{C49FE516-3594-E745-A3CB-76990580AA22}" type="presParOf" srcId="{EC28E549-61F4-2641-8878-519988A7B328}" destId="{E76AFAB8-4774-5E49-80C9-56FC9AF25D0B}"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0A89D2-F538-3C48-A050-7592171180B8}"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s-ES"/>
        </a:p>
      </dgm:t>
    </dgm:pt>
    <dgm:pt modelId="{F3A3FCB3-C257-BE46-9857-E55E796094A2}">
      <dgm:prSet phldrT="[Texto]" custT="1"/>
      <dgm:spPr/>
      <dgm:t>
        <a:bodyPr anchor="ctr"/>
        <a:lstStyle/>
        <a:p>
          <a:pPr>
            <a:lnSpc>
              <a:spcPct val="100000"/>
            </a:lnSpc>
          </a:pPr>
          <a:r>
            <a:rPr lang="es-ES" sz="1800" dirty="0" err="1"/>
            <a:t>Raphtory</a:t>
          </a:r>
          <a:endParaRPr lang="es-ES" sz="1800" dirty="0"/>
        </a:p>
      </dgm:t>
    </dgm:pt>
    <dgm:pt modelId="{079D69FF-D248-3A48-B43C-0E36BF3B7C55}" type="parTrans" cxnId="{F6A744BC-33CC-9C47-9F04-992C42F8C601}">
      <dgm:prSet/>
      <dgm:spPr/>
      <dgm:t>
        <a:bodyPr/>
        <a:lstStyle/>
        <a:p>
          <a:endParaRPr lang="es-ES"/>
        </a:p>
      </dgm:t>
    </dgm:pt>
    <dgm:pt modelId="{CC7322AB-AB95-244C-9FD1-B4772F0EEFCA}" type="sibTrans" cxnId="{F6A744BC-33CC-9C47-9F04-992C42F8C601}">
      <dgm:prSet/>
      <dgm:spPr/>
      <dgm:t>
        <a:bodyPr/>
        <a:lstStyle/>
        <a:p>
          <a:endParaRPr lang="es-ES"/>
        </a:p>
      </dgm:t>
    </dgm:pt>
    <dgm:pt modelId="{38462CF5-F836-AF46-B37C-9555A989F18B}">
      <dgm:prSet phldrT="[Texto]"/>
      <dgm:spPr/>
      <dgm:t>
        <a:bodyPr/>
        <a:lstStyle/>
        <a:p>
          <a:r>
            <a:rPr lang="es-ES" dirty="0"/>
            <a:t>Código abierto</a:t>
          </a:r>
        </a:p>
      </dgm:t>
    </dgm:pt>
    <dgm:pt modelId="{3BDB3E26-5015-2446-B494-C0274260BAD1}" type="parTrans" cxnId="{5F65477D-2AB3-1445-B2A2-CDA257914826}">
      <dgm:prSet/>
      <dgm:spPr/>
      <dgm:t>
        <a:bodyPr/>
        <a:lstStyle/>
        <a:p>
          <a:endParaRPr lang="es-ES"/>
        </a:p>
      </dgm:t>
    </dgm:pt>
    <dgm:pt modelId="{F3AAFA19-D7BE-384B-81DD-32C5021A2E11}" type="sibTrans" cxnId="{5F65477D-2AB3-1445-B2A2-CDA257914826}">
      <dgm:prSet/>
      <dgm:spPr/>
      <dgm:t>
        <a:bodyPr/>
        <a:lstStyle/>
        <a:p>
          <a:endParaRPr lang="es-ES"/>
        </a:p>
      </dgm:t>
    </dgm:pt>
    <dgm:pt modelId="{0745847B-1CDA-A447-8D76-F91CF0F9F584}">
      <dgm:prSet phldrT="[Texto]"/>
      <dgm:spPr/>
      <dgm:t>
        <a:bodyPr/>
        <a:lstStyle/>
        <a:p>
          <a:r>
            <a:rPr lang="es-ES" dirty="0"/>
            <a:t>Grafos temporales distribuidos</a:t>
          </a:r>
        </a:p>
      </dgm:t>
    </dgm:pt>
    <dgm:pt modelId="{C850A7BE-59D2-CF4E-A89E-97A35F55BD2B}" type="parTrans" cxnId="{908A74A3-D156-EC46-8605-C00B3CA6A84E}">
      <dgm:prSet/>
      <dgm:spPr/>
      <dgm:t>
        <a:bodyPr/>
        <a:lstStyle/>
        <a:p>
          <a:endParaRPr lang="es-ES"/>
        </a:p>
      </dgm:t>
    </dgm:pt>
    <dgm:pt modelId="{AD27B2A7-E732-1345-BA0F-192C527B9B53}" type="sibTrans" cxnId="{908A74A3-D156-EC46-8605-C00B3CA6A84E}">
      <dgm:prSet/>
      <dgm:spPr/>
      <dgm:t>
        <a:bodyPr/>
        <a:lstStyle/>
        <a:p>
          <a:endParaRPr lang="es-ES"/>
        </a:p>
      </dgm:t>
    </dgm:pt>
    <dgm:pt modelId="{5717227D-26A6-2446-9C8E-E56B5C668E89}">
      <dgm:prSet phldrT="[Texto]"/>
      <dgm:spPr/>
      <dgm:t>
        <a:bodyPr/>
        <a:lstStyle/>
        <a:p>
          <a:r>
            <a:rPr lang="es-ES" dirty="0"/>
            <a:t>Enfoque centrado en vértice</a:t>
          </a:r>
        </a:p>
      </dgm:t>
    </dgm:pt>
    <dgm:pt modelId="{26B4D2D1-6E8C-B244-B63C-6B0429AFDF9F}" type="parTrans" cxnId="{1338A6A5-AC14-E94D-9EA1-0CA274AF7E5E}">
      <dgm:prSet/>
      <dgm:spPr/>
      <dgm:t>
        <a:bodyPr/>
        <a:lstStyle/>
        <a:p>
          <a:endParaRPr lang="es-ES"/>
        </a:p>
      </dgm:t>
    </dgm:pt>
    <dgm:pt modelId="{41C73E34-B95F-5F45-9EAB-EE19B59D0F10}" type="sibTrans" cxnId="{1338A6A5-AC14-E94D-9EA1-0CA274AF7E5E}">
      <dgm:prSet/>
      <dgm:spPr/>
      <dgm:t>
        <a:bodyPr/>
        <a:lstStyle/>
        <a:p>
          <a:endParaRPr lang="es-ES"/>
        </a:p>
      </dgm:t>
    </dgm:pt>
    <dgm:pt modelId="{AE477770-0CE7-A34A-861F-47EDFD4F1384}">
      <dgm:prSet phldrT="[Texto]"/>
      <dgm:spPr/>
      <dgm:t>
        <a:bodyPr/>
        <a:lstStyle/>
        <a:p>
          <a:endParaRPr lang="es-ES" dirty="0"/>
        </a:p>
      </dgm:t>
    </dgm:pt>
    <dgm:pt modelId="{FB45A4EF-5430-D744-9834-973B72E321B9}" type="parTrans" cxnId="{C867512E-656C-C647-B0C5-9CFDF283AE16}">
      <dgm:prSet/>
      <dgm:spPr/>
      <dgm:t>
        <a:bodyPr/>
        <a:lstStyle/>
        <a:p>
          <a:endParaRPr lang="es-ES"/>
        </a:p>
      </dgm:t>
    </dgm:pt>
    <dgm:pt modelId="{AAC98D5F-8334-5F4D-B23E-C1A15CB95A8A}" type="sibTrans" cxnId="{C867512E-656C-C647-B0C5-9CFDF283AE16}">
      <dgm:prSet/>
      <dgm:spPr/>
      <dgm:t>
        <a:bodyPr/>
        <a:lstStyle/>
        <a:p>
          <a:endParaRPr lang="es-ES"/>
        </a:p>
      </dgm:t>
    </dgm:pt>
    <dgm:pt modelId="{3CE08116-EDB6-9F4B-9417-BA4C89E1E819}">
      <dgm:prSet phldrT="[Texto]"/>
      <dgm:spPr/>
      <dgm:t>
        <a:bodyPr/>
        <a:lstStyle/>
        <a:p>
          <a:r>
            <a:rPr lang="es-ES"/>
            <a:t>Análisis temporales</a:t>
          </a:r>
          <a:endParaRPr lang="es-ES" dirty="0"/>
        </a:p>
      </dgm:t>
    </dgm:pt>
    <dgm:pt modelId="{DBB4EC45-B87F-534C-A75F-49AC3CB14EBD}" type="parTrans" cxnId="{82229332-FC0C-554B-A8D6-1ABF58AC9EB7}">
      <dgm:prSet/>
      <dgm:spPr/>
      <dgm:t>
        <a:bodyPr/>
        <a:lstStyle/>
        <a:p>
          <a:endParaRPr lang="es-ES"/>
        </a:p>
      </dgm:t>
    </dgm:pt>
    <dgm:pt modelId="{57371DD3-1E40-464F-A25D-334CD6F5F805}" type="sibTrans" cxnId="{82229332-FC0C-554B-A8D6-1ABF58AC9EB7}">
      <dgm:prSet/>
      <dgm:spPr/>
      <dgm:t>
        <a:bodyPr/>
        <a:lstStyle/>
        <a:p>
          <a:endParaRPr lang="es-ES"/>
        </a:p>
      </dgm:t>
    </dgm:pt>
    <dgm:pt modelId="{EC28E549-61F4-2641-8878-519988A7B328}" type="pres">
      <dgm:prSet presAssocID="{E30A89D2-F538-3C48-A050-7592171180B8}" presName="Name0" presStyleCnt="0">
        <dgm:presLayoutVars>
          <dgm:chMax val="1"/>
          <dgm:dir/>
          <dgm:animLvl val="ctr"/>
          <dgm:resizeHandles val="exact"/>
        </dgm:presLayoutVars>
      </dgm:prSet>
      <dgm:spPr/>
    </dgm:pt>
    <dgm:pt modelId="{620F4716-35CF-6946-909D-4FB5BA841AE9}" type="pres">
      <dgm:prSet presAssocID="{F3A3FCB3-C257-BE46-9857-E55E796094A2}" presName="centerShape" presStyleLbl="node0" presStyleIdx="0" presStyleCnt="1"/>
      <dgm:spPr/>
    </dgm:pt>
    <dgm:pt modelId="{B1040335-9700-9648-BF34-FC8E1676FC54}" type="pres">
      <dgm:prSet presAssocID="{38462CF5-F836-AF46-B37C-9555A989F18B}" presName="node" presStyleLbl="node1" presStyleIdx="0" presStyleCnt="4">
        <dgm:presLayoutVars>
          <dgm:bulletEnabled val="1"/>
        </dgm:presLayoutVars>
      </dgm:prSet>
      <dgm:spPr/>
    </dgm:pt>
    <dgm:pt modelId="{A4CE5119-2384-4E47-99E3-CF71E8636F04}" type="pres">
      <dgm:prSet presAssocID="{38462CF5-F836-AF46-B37C-9555A989F18B}" presName="dummy" presStyleCnt="0"/>
      <dgm:spPr/>
    </dgm:pt>
    <dgm:pt modelId="{5CCF01CE-BEE7-6A42-8706-A37DF17FC991}" type="pres">
      <dgm:prSet presAssocID="{F3AAFA19-D7BE-384B-81DD-32C5021A2E11}" presName="sibTrans" presStyleLbl="sibTrans2D1" presStyleIdx="0" presStyleCnt="4"/>
      <dgm:spPr/>
    </dgm:pt>
    <dgm:pt modelId="{5F2183BB-1DF4-4A4E-969F-2AA388586D3B}" type="pres">
      <dgm:prSet presAssocID="{0745847B-1CDA-A447-8D76-F91CF0F9F584}" presName="node" presStyleLbl="node1" presStyleIdx="1" presStyleCnt="4">
        <dgm:presLayoutVars>
          <dgm:bulletEnabled val="1"/>
        </dgm:presLayoutVars>
      </dgm:prSet>
      <dgm:spPr/>
    </dgm:pt>
    <dgm:pt modelId="{E7DC58CD-5B53-6442-8324-D4CE965425D9}" type="pres">
      <dgm:prSet presAssocID="{0745847B-1CDA-A447-8D76-F91CF0F9F584}" presName="dummy" presStyleCnt="0"/>
      <dgm:spPr/>
    </dgm:pt>
    <dgm:pt modelId="{462F1FF2-95B7-5847-AB61-8D1B8CADE2C0}" type="pres">
      <dgm:prSet presAssocID="{AD27B2A7-E732-1345-BA0F-192C527B9B53}" presName="sibTrans" presStyleLbl="sibTrans2D1" presStyleIdx="1" presStyleCnt="4"/>
      <dgm:spPr/>
    </dgm:pt>
    <dgm:pt modelId="{A9651763-ECA7-354C-A15B-FF02E67A99EE}" type="pres">
      <dgm:prSet presAssocID="{3CE08116-EDB6-9F4B-9417-BA4C89E1E819}" presName="node" presStyleLbl="node1" presStyleIdx="2" presStyleCnt="4">
        <dgm:presLayoutVars>
          <dgm:bulletEnabled val="1"/>
        </dgm:presLayoutVars>
      </dgm:prSet>
      <dgm:spPr/>
    </dgm:pt>
    <dgm:pt modelId="{B1BD2316-557B-6B4F-8D88-EA8E1C45EA79}" type="pres">
      <dgm:prSet presAssocID="{3CE08116-EDB6-9F4B-9417-BA4C89E1E819}" presName="dummy" presStyleCnt="0"/>
      <dgm:spPr/>
    </dgm:pt>
    <dgm:pt modelId="{EC57974C-735C-6C43-93D5-C255D480EA6F}" type="pres">
      <dgm:prSet presAssocID="{57371DD3-1E40-464F-A25D-334CD6F5F805}" presName="sibTrans" presStyleLbl="sibTrans2D1" presStyleIdx="2" presStyleCnt="4"/>
      <dgm:spPr/>
    </dgm:pt>
    <dgm:pt modelId="{2297F964-6448-5849-9B08-7822C7647CD6}" type="pres">
      <dgm:prSet presAssocID="{5717227D-26A6-2446-9C8E-E56B5C668E89}" presName="node" presStyleLbl="node1" presStyleIdx="3" presStyleCnt="4">
        <dgm:presLayoutVars>
          <dgm:bulletEnabled val="1"/>
        </dgm:presLayoutVars>
      </dgm:prSet>
      <dgm:spPr/>
    </dgm:pt>
    <dgm:pt modelId="{973E7008-53F8-7F44-BEC7-7D184F3091CE}" type="pres">
      <dgm:prSet presAssocID="{5717227D-26A6-2446-9C8E-E56B5C668E89}" presName="dummy" presStyleCnt="0"/>
      <dgm:spPr/>
    </dgm:pt>
    <dgm:pt modelId="{E76AFAB8-4774-5E49-80C9-56FC9AF25D0B}" type="pres">
      <dgm:prSet presAssocID="{41C73E34-B95F-5F45-9EAB-EE19B59D0F10}" presName="sibTrans" presStyleLbl="sibTrans2D1" presStyleIdx="3" presStyleCnt="4"/>
      <dgm:spPr/>
    </dgm:pt>
  </dgm:ptLst>
  <dgm:cxnLst>
    <dgm:cxn modelId="{90A70F0E-D598-1F41-B8F8-05C68D53DE9F}" type="presOf" srcId="{0745847B-1CDA-A447-8D76-F91CF0F9F584}" destId="{5F2183BB-1DF4-4A4E-969F-2AA388586D3B}" srcOrd="0" destOrd="0" presId="urn:microsoft.com/office/officeart/2005/8/layout/radial6"/>
    <dgm:cxn modelId="{2AED2022-34AE-124B-B978-FE557247BEE7}" type="presOf" srcId="{38462CF5-F836-AF46-B37C-9555A989F18B}" destId="{B1040335-9700-9648-BF34-FC8E1676FC54}" srcOrd="0" destOrd="0" presId="urn:microsoft.com/office/officeart/2005/8/layout/radial6"/>
    <dgm:cxn modelId="{C867512E-656C-C647-B0C5-9CFDF283AE16}" srcId="{E30A89D2-F538-3C48-A050-7592171180B8}" destId="{AE477770-0CE7-A34A-861F-47EDFD4F1384}" srcOrd="1" destOrd="0" parTransId="{FB45A4EF-5430-D744-9834-973B72E321B9}" sibTransId="{AAC98D5F-8334-5F4D-B23E-C1A15CB95A8A}"/>
    <dgm:cxn modelId="{82229332-FC0C-554B-A8D6-1ABF58AC9EB7}" srcId="{F3A3FCB3-C257-BE46-9857-E55E796094A2}" destId="{3CE08116-EDB6-9F4B-9417-BA4C89E1E819}" srcOrd="2" destOrd="0" parTransId="{DBB4EC45-B87F-534C-A75F-49AC3CB14EBD}" sibTransId="{57371DD3-1E40-464F-A25D-334CD6F5F805}"/>
    <dgm:cxn modelId="{E01D0F3C-E34C-2F4E-A1D6-752D1E9B07CE}" type="presOf" srcId="{57371DD3-1E40-464F-A25D-334CD6F5F805}" destId="{EC57974C-735C-6C43-93D5-C255D480EA6F}" srcOrd="0" destOrd="0" presId="urn:microsoft.com/office/officeart/2005/8/layout/radial6"/>
    <dgm:cxn modelId="{B1E99653-9B02-624F-8C2F-795029E0FEB8}" type="presOf" srcId="{41C73E34-B95F-5F45-9EAB-EE19B59D0F10}" destId="{E76AFAB8-4774-5E49-80C9-56FC9AF25D0B}" srcOrd="0" destOrd="0" presId="urn:microsoft.com/office/officeart/2005/8/layout/radial6"/>
    <dgm:cxn modelId="{1CBED158-CC6C-104E-96FC-CFB798725432}" type="presOf" srcId="{F3A3FCB3-C257-BE46-9857-E55E796094A2}" destId="{620F4716-35CF-6946-909D-4FB5BA841AE9}" srcOrd="0" destOrd="0" presId="urn:microsoft.com/office/officeart/2005/8/layout/radial6"/>
    <dgm:cxn modelId="{5F65477D-2AB3-1445-B2A2-CDA257914826}" srcId="{F3A3FCB3-C257-BE46-9857-E55E796094A2}" destId="{38462CF5-F836-AF46-B37C-9555A989F18B}" srcOrd="0" destOrd="0" parTransId="{3BDB3E26-5015-2446-B494-C0274260BAD1}" sibTransId="{F3AAFA19-D7BE-384B-81DD-32C5021A2E11}"/>
    <dgm:cxn modelId="{908F5787-F214-6C40-B759-C52CEC822F8C}" type="presOf" srcId="{5717227D-26A6-2446-9C8E-E56B5C668E89}" destId="{2297F964-6448-5849-9B08-7822C7647CD6}" srcOrd="0" destOrd="0" presId="urn:microsoft.com/office/officeart/2005/8/layout/radial6"/>
    <dgm:cxn modelId="{5BE92E88-229C-C14B-A668-36F8BB63733C}" type="presOf" srcId="{F3AAFA19-D7BE-384B-81DD-32C5021A2E11}" destId="{5CCF01CE-BEE7-6A42-8706-A37DF17FC991}" srcOrd="0" destOrd="0" presId="urn:microsoft.com/office/officeart/2005/8/layout/radial6"/>
    <dgm:cxn modelId="{908A74A3-D156-EC46-8605-C00B3CA6A84E}" srcId="{F3A3FCB3-C257-BE46-9857-E55E796094A2}" destId="{0745847B-1CDA-A447-8D76-F91CF0F9F584}" srcOrd="1" destOrd="0" parTransId="{C850A7BE-59D2-CF4E-A89E-97A35F55BD2B}" sibTransId="{AD27B2A7-E732-1345-BA0F-192C527B9B53}"/>
    <dgm:cxn modelId="{1338A6A5-AC14-E94D-9EA1-0CA274AF7E5E}" srcId="{F3A3FCB3-C257-BE46-9857-E55E796094A2}" destId="{5717227D-26A6-2446-9C8E-E56B5C668E89}" srcOrd="3" destOrd="0" parTransId="{26B4D2D1-6E8C-B244-B63C-6B0429AFDF9F}" sibTransId="{41C73E34-B95F-5F45-9EAB-EE19B59D0F10}"/>
    <dgm:cxn modelId="{F6A744BC-33CC-9C47-9F04-992C42F8C601}" srcId="{E30A89D2-F538-3C48-A050-7592171180B8}" destId="{F3A3FCB3-C257-BE46-9857-E55E796094A2}" srcOrd="0" destOrd="0" parTransId="{079D69FF-D248-3A48-B43C-0E36BF3B7C55}" sibTransId="{CC7322AB-AB95-244C-9FD1-B4772F0EEFCA}"/>
    <dgm:cxn modelId="{AE42E9D8-FA4B-E048-96F8-458F2A4344EF}" type="presOf" srcId="{AD27B2A7-E732-1345-BA0F-192C527B9B53}" destId="{462F1FF2-95B7-5847-AB61-8D1B8CADE2C0}" srcOrd="0" destOrd="0" presId="urn:microsoft.com/office/officeart/2005/8/layout/radial6"/>
    <dgm:cxn modelId="{709345DA-0F48-BD41-B771-E8D1DF94C6DA}" type="presOf" srcId="{3CE08116-EDB6-9F4B-9417-BA4C89E1E819}" destId="{A9651763-ECA7-354C-A15B-FF02E67A99EE}" srcOrd="0" destOrd="0" presId="urn:microsoft.com/office/officeart/2005/8/layout/radial6"/>
    <dgm:cxn modelId="{272D03F6-569C-774B-8F27-EA8977A5D882}" type="presOf" srcId="{E30A89D2-F538-3C48-A050-7592171180B8}" destId="{EC28E549-61F4-2641-8878-519988A7B328}" srcOrd="0" destOrd="0" presId="urn:microsoft.com/office/officeart/2005/8/layout/radial6"/>
    <dgm:cxn modelId="{864226EE-4EE9-0445-9F20-3032B68E8EE5}" type="presParOf" srcId="{EC28E549-61F4-2641-8878-519988A7B328}" destId="{620F4716-35CF-6946-909D-4FB5BA841AE9}" srcOrd="0" destOrd="0" presId="urn:microsoft.com/office/officeart/2005/8/layout/radial6"/>
    <dgm:cxn modelId="{01190C51-16C6-8F4E-8C7A-6FD49DC29DE8}" type="presParOf" srcId="{EC28E549-61F4-2641-8878-519988A7B328}" destId="{B1040335-9700-9648-BF34-FC8E1676FC54}" srcOrd="1" destOrd="0" presId="urn:microsoft.com/office/officeart/2005/8/layout/radial6"/>
    <dgm:cxn modelId="{F0DBF99F-A65F-444B-A83A-0DD7B97A8F3F}" type="presParOf" srcId="{EC28E549-61F4-2641-8878-519988A7B328}" destId="{A4CE5119-2384-4E47-99E3-CF71E8636F04}" srcOrd="2" destOrd="0" presId="urn:microsoft.com/office/officeart/2005/8/layout/radial6"/>
    <dgm:cxn modelId="{6534B11B-3D43-FD43-9F30-14EDCFB92B16}" type="presParOf" srcId="{EC28E549-61F4-2641-8878-519988A7B328}" destId="{5CCF01CE-BEE7-6A42-8706-A37DF17FC991}" srcOrd="3" destOrd="0" presId="urn:microsoft.com/office/officeart/2005/8/layout/radial6"/>
    <dgm:cxn modelId="{FBC2CE73-9CBD-1749-BA5B-0F84BA10F11E}" type="presParOf" srcId="{EC28E549-61F4-2641-8878-519988A7B328}" destId="{5F2183BB-1DF4-4A4E-969F-2AA388586D3B}" srcOrd="4" destOrd="0" presId="urn:microsoft.com/office/officeart/2005/8/layout/radial6"/>
    <dgm:cxn modelId="{BD3388DE-BE5D-AC41-A61F-A14C5D887E6F}" type="presParOf" srcId="{EC28E549-61F4-2641-8878-519988A7B328}" destId="{E7DC58CD-5B53-6442-8324-D4CE965425D9}" srcOrd="5" destOrd="0" presId="urn:microsoft.com/office/officeart/2005/8/layout/radial6"/>
    <dgm:cxn modelId="{5D14507E-C615-B747-AA9E-952D1D909464}" type="presParOf" srcId="{EC28E549-61F4-2641-8878-519988A7B328}" destId="{462F1FF2-95B7-5847-AB61-8D1B8CADE2C0}" srcOrd="6" destOrd="0" presId="urn:microsoft.com/office/officeart/2005/8/layout/radial6"/>
    <dgm:cxn modelId="{D670148E-AC54-C34E-B1DD-17BF4323EAAE}" type="presParOf" srcId="{EC28E549-61F4-2641-8878-519988A7B328}" destId="{A9651763-ECA7-354C-A15B-FF02E67A99EE}" srcOrd="7" destOrd="0" presId="urn:microsoft.com/office/officeart/2005/8/layout/radial6"/>
    <dgm:cxn modelId="{B7E08C0F-2CA9-B34F-8C9A-31199696992D}" type="presParOf" srcId="{EC28E549-61F4-2641-8878-519988A7B328}" destId="{B1BD2316-557B-6B4F-8D88-EA8E1C45EA79}" srcOrd="8" destOrd="0" presId="urn:microsoft.com/office/officeart/2005/8/layout/radial6"/>
    <dgm:cxn modelId="{A9C40690-B531-6842-B6C1-FD7113C3B9B6}" type="presParOf" srcId="{EC28E549-61F4-2641-8878-519988A7B328}" destId="{EC57974C-735C-6C43-93D5-C255D480EA6F}" srcOrd="9" destOrd="0" presId="urn:microsoft.com/office/officeart/2005/8/layout/radial6"/>
    <dgm:cxn modelId="{EB51B0AA-7040-DD40-8200-58A3DE97D3F0}" type="presParOf" srcId="{EC28E549-61F4-2641-8878-519988A7B328}" destId="{2297F964-6448-5849-9B08-7822C7647CD6}" srcOrd="10" destOrd="0" presId="urn:microsoft.com/office/officeart/2005/8/layout/radial6"/>
    <dgm:cxn modelId="{C26D997C-5703-2D4F-A987-598396FC9C30}" type="presParOf" srcId="{EC28E549-61F4-2641-8878-519988A7B328}" destId="{973E7008-53F8-7F44-BEC7-7D184F3091CE}" srcOrd="11" destOrd="0" presId="urn:microsoft.com/office/officeart/2005/8/layout/radial6"/>
    <dgm:cxn modelId="{C49FE516-3594-E745-A3CB-76990580AA22}" type="presParOf" srcId="{EC28E549-61F4-2641-8878-519988A7B328}" destId="{E76AFAB8-4774-5E49-80C9-56FC9AF25D0B}"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AFAB8-4774-5E49-80C9-56FC9AF25D0B}">
      <dsp:nvSpPr>
        <dsp:cNvPr id="0" name=""/>
        <dsp:cNvSpPr/>
      </dsp:nvSpPr>
      <dsp:spPr>
        <a:xfrm>
          <a:off x="2076487" y="560841"/>
          <a:ext cx="3742689" cy="3742689"/>
        </a:xfrm>
        <a:prstGeom prst="blockArc">
          <a:avLst>
            <a:gd name="adj1" fmla="val 9000000"/>
            <a:gd name="adj2" fmla="val 162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2F1FF2-95B7-5847-AB61-8D1B8CADE2C0}">
      <dsp:nvSpPr>
        <dsp:cNvPr id="0" name=""/>
        <dsp:cNvSpPr/>
      </dsp:nvSpPr>
      <dsp:spPr>
        <a:xfrm>
          <a:off x="2076487" y="560841"/>
          <a:ext cx="3742689" cy="3742689"/>
        </a:xfrm>
        <a:prstGeom prst="blockArc">
          <a:avLst>
            <a:gd name="adj1" fmla="val 1800000"/>
            <a:gd name="adj2" fmla="val 90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CF01CE-BEE7-6A42-8706-A37DF17FC991}">
      <dsp:nvSpPr>
        <dsp:cNvPr id="0" name=""/>
        <dsp:cNvSpPr/>
      </dsp:nvSpPr>
      <dsp:spPr>
        <a:xfrm>
          <a:off x="2076487" y="560841"/>
          <a:ext cx="3742689" cy="3742689"/>
        </a:xfrm>
        <a:prstGeom prst="blockArc">
          <a:avLst>
            <a:gd name="adj1" fmla="val 16200000"/>
            <a:gd name="adj2" fmla="val 1800000"/>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0F4716-35CF-6946-909D-4FB5BA841AE9}">
      <dsp:nvSpPr>
        <dsp:cNvPr id="0" name=""/>
        <dsp:cNvSpPr/>
      </dsp:nvSpPr>
      <dsp:spPr>
        <a:xfrm>
          <a:off x="3086171" y="1570525"/>
          <a:ext cx="1723321" cy="17233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100000"/>
            </a:lnSpc>
            <a:spcBef>
              <a:spcPct val="0"/>
            </a:spcBef>
            <a:spcAft>
              <a:spcPct val="35000"/>
            </a:spcAft>
            <a:buNone/>
          </a:pPr>
          <a:r>
            <a:rPr lang="es-ES" sz="2400" kern="1200" dirty="0"/>
            <a:t>NFT</a:t>
          </a:r>
        </a:p>
      </dsp:txBody>
      <dsp:txXfrm>
        <a:off x="3338546" y="1822900"/>
        <a:ext cx="1218571" cy="1218571"/>
      </dsp:txXfrm>
    </dsp:sp>
    <dsp:sp modelId="{B1040335-9700-9648-BF34-FC8E1676FC54}">
      <dsp:nvSpPr>
        <dsp:cNvPr id="0" name=""/>
        <dsp:cNvSpPr/>
      </dsp:nvSpPr>
      <dsp:spPr>
        <a:xfrm>
          <a:off x="3344669" y="1106"/>
          <a:ext cx="1206324" cy="12063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s-ES" sz="1050" kern="1200" dirty="0"/>
            <a:t>Identificador Digital</a:t>
          </a:r>
        </a:p>
      </dsp:txBody>
      <dsp:txXfrm>
        <a:off x="3521331" y="177768"/>
        <a:ext cx="853000" cy="853000"/>
      </dsp:txXfrm>
    </dsp:sp>
    <dsp:sp modelId="{5F2183BB-1DF4-4A4E-969F-2AA388586D3B}">
      <dsp:nvSpPr>
        <dsp:cNvPr id="0" name=""/>
        <dsp:cNvSpPr/>
      </dsp:nvSpPr>
      <dsp:spPr>
        <a:xfrm>
          <a:off x="4927692" y="2742982"/>
          <a:ext cx="1206324" cy="12063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s-ES" sz="1050" kern="1200" dirty="0"/>
            <a:t>Cadenas de Bloque</a:t>
          </a:r>
        </a:p>
      </dsp:txBody>
      <dsp:txXfrm>
        <a:off x="5104354" y="2919644"/>
        <a:ext cx="853000" cy="853000"/>
      </dsp:txXfrm>
    </dsp:sp>
    <dsp:sp modelId="{2297F964-6448-5849-9B08-7822C7647CD6}">
      <dsp:nvSpPr>
        <dsp:cNvPr id="0" name=""/>
        <dsp:cNvSpPr/>
      </dsp:nvSpPr>
      <dsp:spPr>
        <a:xfrm>
          <a:off x="1761647" y="2742982"/>
          <a:ext cx="1206324" cy="120632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s-ES" sz="1050" kern="1200" dirty="0"/>
            <a:t>Autenticidad y Propiedad</a:t>
          </a:r>
        </a:p>
      </dsp:txBody>
      <dsp:txXfrm>
        <a:off x="1938309" y="2919644"/>
        <a:ext cx="853000" cy="853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AFAB8-4774-5E49-80C9-56FC9AF25D0B}">
      <dsp:nvSpPr>
        <dsp:cNvPr id="0" name=""/>
        <dsp:cNvSpPr/>
      </dsp:nvSpPr>
      <dsp:spPr>
        <a:xfrm>
          <a:off x="2065873" y="520544"/>
          <a:ext cx="3469203" cy="3469203"/>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57974C-735C-6C43-93D5-C255D480EA6F}">
      <dsp:nvSpPr>
        <dsp:cNvPr id="0" name=""/>
        <dsp:cNvSpPr/>
      </dsp:nvSpPr>
      <dsp:spPr>
        <a:xfrm>
          <a:off x="2065873" y="520544"/>
          <a:ext cx="3469203" cy="3469203"/>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62F1FF2-95B7-5847-AB61-8D1B8CADE2C0}">
      <dsp:nvSpPr>
        <dsp:cNvPr id="0" name=""/>
        <dsp:cNvSpPr/>
      </dsp:nvSpPr>
      <dsp:spPr>
        <a:xfrm>
          <a:off x="2065873" y="520544"/>
          <a:ext cx="3469203" cy="3469203"/>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CF01CE-BEE7-6A42-8706-A37DF17FC991}">
      <dsp:nvSpPr>
        <dsp:cNvPr id="0" name=""/>
        <dsp:cNvSpPr/>
      </dsp:nvSpPr>
      <dsp:spPr>
        <a:xfrm>
          <a:off x="2065873" y="520544"/>
          <a:ext cx="3469203" cy="3469203"/>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0F4716-35CF-6946-909D-4FB5BA841AE9}">
      <dsp:nvSpPr>
        <dsp:cNvPr id="0" name=""/>
        <dsp:cNvSpPr/>
      </dsp:nvSpPr>
      <dsp:spPr>
        <a:xfrm>
          <a:off x="3001595" y="1456267"/>
          <a:ext cx="1597758" cy="1597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100000"/>
            </a:lnSpc>
            <a:spcBef>
              <a:spcPct val="0"/>
            </a:spcBef>
            <a:spcAft>
              <a:spcPct val="35000"/>
            </a:spcAft>
            <a:buNone/>
          </a:pPr>
          <a:r>
            <a:rPr lang="es-ES" sz="1800" kern="1200" dirty="0" err="1"/>
            <a:t>Raphtory</a:t>
          </a:r>
          <a:endParaRPr lang="es-ES" sz="1800" kern="1200" dirty="0"/>
        </a:p>
      </dsp:txBody>
      <dsp:txXfrm>
        <a:off x="3235581" y="1690253"/>
        <a:ext cx="1129786" cy="1129786"/>
      </dsp:txXfrm>
    </dsp:sp>
    <dsp:sp modelId="{B1040335-9700-9648-BF34-FC8E1676FC54}">
      <dsp:nvSpPr>
        <dsp:cNvPr id="0" name=""/>
        <dsp:cNvSpPr/>
      </dsp:nvSpPr>
      <dsp:spPr>
        <a:xfrm>
          <a:off x="3241259" y="1592"/>
          <a:ext cx="1118430" cy="11184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Código abierto</a:t>
          </a:r>
        </a:p>
      </dsp:txBody>
      <dsp:txXfrm>
        <a:off x="3405049" y="165382"/>
        <a:ext cx="790850" cy="790850"/>
      </dsp:txXfrm>
    </dsp:sp>
    <dsp:sp modelId="{5F2183BB-1DF4-4A4E-969F-2AA388586D3B}">
      <dsp:nvSpPr>
        <dsp:cNvPr id="0" name=""/>
        <dsp:cNvSpPr/>
      </dsp:nvSpPr>
      <dsp:spPr>
        <a:xfrm>
          <a:off x="4935597" y="1695931"/>
          <a:ext cx="1118430" cy="11184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Grafos temporales distribuidos</a:t>
          </a:r>
        </a:p>
      </dsp:txBody>
      <dsp:txXfrm>
        <a:off x="5099387" y="1859721"/>
        <a:ext cx="790850" cy="790850"/>
      </dsp:txXfrm>
    </dsp:sp>
    <dsp:sp modelId="{A9651763-ECA7-354C-A15B-FF02E67A99EE}">
      <dsp:nvSpPr>
        <dsp:cNvPr id="0" name=""/>
        <dsp:cNvSpPr/>
      </dsp:nvSpPr>
      <dsp:spPr>
        <a:xfrm>
          <a:off x="3241259" y="3390269"/>
          <a:ext cx="1118430" cy="11184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a:t>Análisis temporales</a:t>
          </a:r>
          <a:endParaRPr lang="es-ES" sz="1000" kern="1200" dirty="0"/>
        </a:p>
      </dsp:txBody>
      <dsp:txXfrm>
        <a:off x="3405049" y="3554059"/>
        <a:ext cx="790850" cy="790850"/>
      </dsp:txXfrm>
    </dsp:sp>
    <dsp:sp modelId="{2297F964-6448-5849-9B08-7822C7647CD6}">
      <dsp:nvSpPr>
        <dsp:cNvPr id="0" name=""/>
        <dsp:cNvSpPr/>
      </dsp:nvSpPr>
      <dsp:spPr>
        <a:xfrm>
          <a:off x="1546921" y="1695931"/>
          <a:ext cx="1118430" cy="111843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Enfoque centrado en vértice</a:t>
          </a:r>
        </a:p>
      </dsp:txBody>
      <dsp:txXfrm>
        <a:off x="1710711" y="1859721"/>
        <a:ext cx="790850" cy="79085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48D2E8-71A5-7548-BCB1-C1B566F46908}" type="datetimeFigureOut">
              <a:rPr lang="es-ES" smtClean="0"/>
              <a:t>20/2/23</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DA7B6-8923-D04D-90EC-A9696DDBD338}" type="slidenum">
              <a:rPr lang="es-ES" smtClean="0"/>
              <a:t>‹Nº›</a:t>
            </a:fld>
            <a:endParaRPr lang="es-ES"/>
          </a:p>
        </p:txBody>
      </p:sp>
    </p:spTree>
    <p:extLst>
      <p:ext uri="{BB962C8B-B14F-4D97-AF65-F5344CB8AC3E}">
        <p14:creationId xmlns:p14="http://schemas.microsoft.com/office/powerpoint/2010/main" val="745819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Los Tokens No Fungibles, o NFTs por sus siglas en inglés, son identificadores digitales únicos que no pueden ser copiados, subdivididos o sustituidos. Existe un comercio online de estos tokens, a menudo con criptomonedas, y suelen estar codificados en contratos inteligentes dentro de una cadena de bloques. Los NFTs se utilizan principalmente para representar tanto objetos digitales como reales, ya que certifican la autenticidad y propiedad del objeto representado. </a:t>
            </a:r>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5</a:t>
            </a:fld>
            <a:endParaRPr lang="es-ES"/>
          </a:p>
        </p:txBody>
      </p:sp>
    </p:spTree>
    <p:extLst>
      <p:ext uri="{BB962C8B-B14F-4D97-AF65-F5344CB8AC3E}">
        <p14:creationId xmlns:p14="http://schemas.microsoft.com/office/powerpoint/2010/main" val="3390308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Cada arista tiene un peso correspondiente al número total de NFTs que un comprador ha comprado a un vendedor. </a:t>
            </a:r>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17</a:t>
            </a:fld>
            <a:endParaRPr lang="es-ES"/>
          </a:p>
        </p:txBody>
      </p:sp>
    </p:spTree>
    <p:extLst>
      <p:ext uri="{BB962C8B-B14F-4D97-AF65-F5344CB8AC3E}">
        <p14:creationId xmlns:p14="http://schemas.microsoft.com/office/powerpoint/2010/main" val="559057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Cada arista tiene un peso correspondiente al número total de NFTs que un comprador ha comprado a un vendedor. </a:t>
            </a:r>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18</a:t>
            </a:fld>
            <a:endParaRPr lang="es-ES"/>
          </a:p>
        </p:txBody>
      </p:sp>
    </p:spTree>
    <p:extLst>
      <p:ext uri="{BB962C8B-B14F-4D97-AF65-F5344CB8AC3E}">
        <p14:creationId xmlns:p14="http://schemas.microsoft.com/office/powerpoint/2010/main" val="392090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Cada arista tiene un peso correspondiente al número total de NFTs que un comprador ha comprado a un vendedor. </a:t>
            </a:r>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19</a:t>
            </a:fld>
            <a:endParaRPr lang="es-ES"/>
          </a:p>
        </p:txBody>
      </p:sp>
    </p:spTree>
    <p:extLst>
      <p:ext uri="{BB962C8B-B14F-4D97-AF65-F5344CB8AC3E}">
        <p14:creationId xmlns:p14="http://schemas.microsoft.com/office/powerpoint/2010/main" val="1205316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21</a:t>
            </a:fld>
            <a:endParaRPr lang="es-ES"/>
          </a:p>
        </p:txBody>
      </p:sp>
    </p:spTree>
    <p:extLst>
      <p:ext uri="{BB962C8B-B14F-4D97-AF65-F5344CB8AC3E}">
        <p14:creationId xmlns:p14="http://schemas.microsoft.com/office/powerpoint/2010/main" val="4088388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Hasta el tercer trimestre de 2018, la categoría Arte es en la que mayor cantidad de dólares americanos se intercambian. A partir de este momento, ocurre un aumento de volumen de la categoría Metaverso. Desde el segundo trimestre de 2019, el volumen está dominado por la categoría Juegos, hasta que en la segunda mitad de 2020 la categoría Arte retoma la primera posición.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Las transacciones asociadas a activos de la categoría Arte fueron predominantes hasta el fin de la primera mitad de 2019 aproximadamente. Desde finales de 2018 el comercio de NFTs pertenecientes a la categoría Juegos fue en incremento, hasta superar a las transacciones de tipo Arte. En la mitad de 2020 se dispara el comercio de NFTs de tipo Coleccionables, siendo predominantes junto a las categorías Arte y Juegos. Las transacciones de NFTs de tipo Metaverso, Otros y Utilidades son las de menor contribución.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22</a:t>
            </a:fld>
            <a:endParaRPr lang="es-ES"/>
          </a:p>
        </p:txBody>
      </p:sp>
    </p:spTree>
    <p:extLst>
      <p:ext uri="{BB962C8B-B14F-4D97-AF65-F5344CB8AC3E}">
        <p14:creationId xmlns:p14="http://schemas.microsoft.com/office/powerpoint/2010/main" val="3893099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Hasta el tercer trimestre de 2018, la categoría Arte es en la que mayor cantidad de dólares americanos se intercambian. A partir de este momento, ocurre un aumento de volumen de la categoría Metaverso. Desde el segundo trimestre de 2019, el volumen está dominado por la categoría Juegos, hasta que en la segunda mitad de 2020 la categoría Arte retoma la primera posición.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Las transacciones asociadas a activos de la categoría Arte fueron predominantes hasta el fin de la primera mitad de 2019 aproximadamente. Desde finales de 2018 el comercio de NFTs pertenecientes a la categoría Juegos fue en incremento, hasta superar a las transacciones de tipo Arte. En la mitad de 2020 se dispara el comercio de NFTs de tipo Coleccionables, siendo predominantes junto a las categorías Arte y Juegos. Las transacciones de NFTs de tipo Metaverso, Otros y Utilidades son las de menor contribución.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23</a:t>
            </a:fld>
            <a:endParaRPr lang="es-ES"/>
          </a:p>
        </p:txBody>
      </p:sp>
    </p:spTree>
    <p:extLst>
      <p:ext uri="{BB962C8B-B14F-4D97-AF65-F5344CB8AC3E}">
        <p14:creationId xmlns:p14="http://schemas.microsoft.com/office/powerpoint/2010/main" val="2927419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Al comparar esta figura con las figuras 22 y 23, se identifica que el pico máximo de poder de traders a finales de 2017, en la figura 28, se corresponde con el incremento en el volumen y el número de transacciones en la misma fecha. Existe un comportamiento similar para el pico de finales de 2018 y los del año 2021. Solamente hay dos valores de mediana para el análisis diario realizado. De los 1252 días que incluye el </a:t>
            </a:r>
            <a:r>
              <a:rPr lang="es-ES" i="1" dirty="0" err="1">
                <a:effectLst/>
                <a:latin typeface="Helvetica" pitchFamily="2" charset="0"/>
              </a:rPr>
              <a:t>dataset</a:t>
            </a:r>
            <a:r>
              <a:rPr lang="es-ES" dirty="0">
                <a:effectLst/>
                <a:latin typeface="Helvetica" pitchFamily="2" charset="0"/>
              </a:rPr>
              <a:t>, 1214 días tiene mediana 1 para el poder de los traders, mientras que los 38 días restantes la mediana es 2. </a:t>
            </a:r>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24</a:t>
            </a:fld>
            <a:endParaRPr lang="es-ES"/>
          </a:p>
        </p:txBody>
      </p:sp>
    </p:spTree>
    <p:extLst>
      <p:ext uri="{BB962C8B-B14F-4D97-AF65-F5344CB8AC3E}">
        <p14:creationId xmlns:p14="http://schemas.microsoft.com/office/powerpoint/2010/main" val="2114787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Hasta el tercer trimestre de 2018, la categoría Arte es en la que mayor cantidad de dólares americanos se intercambian. A partir de este momento, ocurre un aumento de volumen de la categoría Metaverso. Desde el segundo trimestre de 2019, el volumen está dominado por la categoría Juegos, hasta que en la segunda mitad de 2020 la categoría Arte retoma la primera posición.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Las transacciones asociadas a activos de la categoría Arte fueron predominantes hasta el fin de la primera mitad de 2019 aproximadamente. Desde finales de 2018 el comercio de NFTs pertenecientes a la categoría Juegos fue en incremento, hasta superar a las transacciones de tipo Arte. En la mitad de 2020 se dispara el comercio de NFTs de tipo Coleccionables, siendo predominantes junto a las categorías Arte y Juegos. Las transacciones de NFTs de tipo Metaverso, Otros y Utilidades son las de menor contribución.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25</a:t>
            </a:fld>
            <a:endParaRPr lang="es-ES"/>
          </a:p>
        </p:txBody>
      </p:sp>
    </p:spTree>
    <p:extLst>
      <p:ext uri="{BB962C8B-B14F-4D97-AF65-F5344CB8AC3E}">
        <p14:creationId xmlns:p14="http://schemas.microsoft.com/office/powerpoint/2010/main" val="3826620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Hasta el tercer trimestre de 2018, la categoría Arte es en la que mayor cantidad de dólares americanos se intercambian. A partir de este momento, ocurre un aumento de volumen de la categoría Metaverso. Desde el segundo trimestre de 2019, el volumen está dominado por la categoría Juegos, hasta que en la segunda mitad de 2020 la categoría Arte retoma la primera posición.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Las transacciones asociadas a activos de la categoría Arte fueron predominantes hasta el fin de la primera mitad de 2019 aproximadamente. Desde finales de 2018 el comercio de NFTs pertenecientes a la categoría Juegos fue en incremento, hasta superar a las transacciones de tipo Arte. En la mitad de 2020 se dispara el comercio de NFTs de tipo Coleccionables, siendo predominantes junto a las categorías Arte y Juegos. Las transacciones de NFTs de tipo Metaverso, Otros y Utilidades son las de menor contribución.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26</a:t>
            </a:fld>
            <a:endParaRPr lang="es-ES"/>
          </a:p>
        </p:txBody>
      </p:sp>
    </p:spTree>
    <p:extLst>
      <p:ext uri="{BB962C8B-B14F-4D97-AF65-F5344CB8AC3E}">
        <p14:creationId xmlns:p14="http://schemas.microsoft.com/office/powerpoint/2010/main" val="332410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Hasta el tercer trimestre de 2018, la categoría Arte es en la que mayor cantidad de dólares americanos se intercambian. A partir de este momento, ocurre un aumento de volumen de la categoría Metaverso. Desde el segundo trimestre de 2019, el volumen está dominado por la categoría Juegos, hasta que en la segunda mitad de 2020 la categoría Arte retoma la primera posición.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Las transacciones asociadas a activos de la categoría Arte fueron predominantes hasta el fin de la primera mitad de 2019 aproximadamente. Desde finales de 2018 el comercio de NFTs pertenecientes a la categoría Juegos fue en incremento, hasta superar a las transacciones de tipo Arte. En la mitad de 2020 se dispara el comercio de NFTs de tipo Coleccionables, siendo predominantes junto a las categorías Arte y Juegos. Las transacciones de NFTs de tipo Metaverso, Otros y Utilidades son las de menor contribución.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27</a:t>
            </a:fld>
            <a:endParaRPr lang="es-ES"/>
          </a:p>
        </p:txBody>
      </p:sp>
    </p:spTree>
    <p:extLst>
      <p:ext uri="{BB962C8B-B14F-4D97-AF65-F5344CB8AC3E}">
        <p14:creationId xmlns:p14="http://schemas.microsoft.com/office/powerpoint/2010/main" val="1759919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ffectLst/>
                <a:latin typeface="Helvetica" pitchFamily="2" charset="0"/>
              </a:rPr>
              <a:t>En este trabajo, se utiliza el conjunto de datos ofrecidos en [2] para realizar un modelado del mercado de NFTs en una plataforma de Big Data. Este conjunto está compuesto por datos relativos a 6.1 millones de transacciones de 4.7 millones de NFTs, entre el 23 de noviembre de 2017 y el 27 de abril de 2021, obtenidos principalmente de las cadenas de bloques Ethereum y WAX. </a:t>
            </a:r>
          </a:p>
          <a:p>
            <a:endParaRPr lang="es-ES" dirty="0">
              <a:effectLst/>
              <a:latin typeface="Helvetica" pitchFamily="2" charset="0"/>
            </a:endParaRPr>
          </a:p>
          <a:p>
            <a:r>
              <a:rPr lang="es-ES" dirty="0">
                <a:effectLst/>
                <a:latin typeface="Helvetica" pitchFamily="2" charset="0"/>
              </a:rPr>
              <a:t>Se establece un enlace directo de un comerciante a otro si el primero (el comprador) compra al menos un NFT del segundo (el vendedor). Por otro lado, se establecen enlaces desde los nodos Trader hasta los nodos NFTs para indicar la relación de propiedad.</a:t>
            </a:r>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7</a:t>
            </a:fld>
            <a:endParaRPr lang="es-ES"/>
          </a:p>
        </p:txBody>
      </p:sp>
    </p:spTree>
    <p:extLst>
      <p:ext uri="{BB962C8B-B14F-4D97-AF65-F5344CB8AC3E}">
        <p14:creationId xmlns:p14="http://schemas.microsoft.com/office/powerpoint/2010/main" val="3021726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Hasta el tercer trimestre de 2018, la categoría Arte es en la que mayor cantidad de dólares americanos se intercambian. A partir de este momento, ocurre un aumento de volumen de la categoría Metaverso. Desde el segundo trimestre de 2019, el volumen está dominado por la categoría Juegos, hasta que en la segunda mitad de 2020 la categoría Arte retoma la primera posición.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Las transacciones asociadas a activos de la categoría Arte fueron predominantes hasta el fin de la primera mitad de 2019 aproximadamente. Desde finales de 2018 el comercio de NFTs pertenecientes a la categoría Juegos fue en incremento, hasta superar a las transacciones de tipo Arte. En la mitad de 2020 se dispara el comercio de NFTs de tipo Coleccionables, siendo predominantes junto a las categorías Arte y Juegos. Las transacciones de NFTs de tipo Metaverso, Otros y Utilidades son las de menor contribución. </a:t>
            </a:r>
          </a:p>
          <a:p>
            <a:endParaRPr lang="es-ES" dirty="0"/>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28</a:t>
            </a:fld>
            <a:endParaRPr lang="es-ES"/>
          </a:p>
        </p:txBody>
      </p:sp>
    </p:spTree>
    <p:extLst>
      <p:ext uri="{BB962C8B-B14F-4D97-AF65-F5344CB8AC3E}">
        <p14:creationId xmlns:p14="http://schemas.microsoft.com/office/powerpoint/2010/main" val="909204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30</a:t>
            </a:fld>
            <a:endParaRPr lang="es-ES"/>
          </a:p>
        </p:txBody>
      </p:sp>
    </p:spTree>
    <p:extLst>
      <p:ext uri="{BB962C8B-B14F-4D97-AF65-F5344CB8AC3E}">
        <p14:creationId xmlns:p14="http://schemas.microsoft.com/office/powerpoint/2010/main" val="280101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31</a:t>
            </a:fld>
            <a:endParaRPr lang="es-ES"/>
          </a:p>
        </p:txBody>
      </p:sp>
    </p:spTree>
    <p:extLst>
      <p:ext uri="{BB962C8B-B14F-4D97-AF65-F5344CB8AC3E}">
        <p14:creationId xmlns:p14="http://schemas.microsoft.com/office/powerpoint/2010/main" val="721025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effectLst/>
                <a:latin typeface="Helvetica" pitchFamily="2" charset="0"/>
              </a:rPr>
              <a:t>Raphtory</a:t>
            </a:r>
            <a:r>
              <a:rPr lang="es-ES" dirty="0">
                <a:effectLst/>
                <a:latin typeface="Helvetica" pitchFamily="2" charset="0"/>
              </a:rPr>
              <a:t> sigue un enfoque centrado en vértice, donde cada vértice tiene información local sobre el grafo, solo conoce sus vecindades. Para complementar esto, los vértices pueden enviar mensajes a sus vecinos [25].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effectLst/>
              <a:latin typeface="Helvetica" pitchFamily="2" charset="0"/>
            </a:endParaRPr>
          </a:p>
          <a:p>
            <a:r>
              <a:rPr lang="es-ES" dirty="0">
                <a:effectLst/>
                <a:latin typeface="Helvetica" pitchFamily="2" charset="0"/>
              </a:rPr>
              <a:t>Debido al enfoque centrado en vértice, hay algoritmos que necesitan hacer uso de la comunicación entre los vértices. Atendiendo a esto, los algoritmos que se definen en </a:t>
            </a:r>
            <a:r>
              <a:rPr lang="es-ES" dirty="0" err="1">
                <a:effectLst/>
                <a:latin typeface="Helvetica" pitchFamily="2" charset="0"/>
              </a:rPr>
              <a:t>Raphtory</a:t>
            </a:r>
            <a:r>
              <a:rPr lang="es-ES" dirty="0">
                <a:effectLst/>
                <a:latin typeface="Helvetica" pitchFamily="2" charset="0"/>
              </a:rPr>
              <a:t> se pueden clasificar atendiendo al número de mensajes que necesitan enviar los vértices en: </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effectLst/>
              <a:latin typeface="Helvetica" pitchFamily="2" charset="0"/>
            </a:endParaRPr>
          </a:p>
          <a:p>
            <a:endParaRPr lang="es-ES" dirty="0"/>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9</a:t>
            </a:fld>
            <a:endParaRPr lang="es-ES"/>
          </a:p>
        </p:txBody>
      </p:sp>
    </p:spTree>
    <p:extLst>
      <p:ext uri="{BB962C8B-B14F-4D97-AF65-F5344CB8AC3E}">
        <p14:creationId xmlns:p14="http://schemas.microsoft.com/office/powerpoint/2010/main" val="1057989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10</a:t>
            </a:fld>
            <a:endParaRPr lang="es-ES"/>
          </a:p>
        </p:txBody>
      </p:sp>
    </p:spTree>
    <p:extLst>
      <p:ext uri="{BB962C8B-B14F-4D97-AF65-F5344CB8AC3E}">
        <p14:creationId xmlns:p14="http://schemas.microsoft.com/office/powerpoint/2010/main" val="440563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11</a:t>
            </a:fld>
            <a:endParaRPr lang="es-ES"/>
          </a:p>
        </p:txBody>
      </p:sp>
    </p:spTree>
    <p:extLst>
      <p:ext uri="{BB962C8B-B14F-4D97-AF65-F5344CB8AC3E}">
        <p14:creationId xmlns:p14="http://schemas.microsoft.com/office/powerpoint/2010/main" val="2272093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12</a:t>
            </a:fld>
            <a:endParaRPr lang="es-ES"/>
          </a:p>
        </p:txBody>
      </p:sp>
    </p:spTree>
    <p:extLst>
      <p:ext uri="{BB962C8B-B14F-4D97-AF65-F5344CB8AC3E}">
        <p14:creationId xmlns:p14="http://schemas.microsoft.com/office/powerpoint/2010/main" val="2380751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14</a:t>
            </a:fld>
            <a:endParaRPr lang="es-ES"/>
          </a:p>
        </p:txBody>
      </p:sp>
    </p:spTree>
    <p:extLst>
      <p:ext uri="{BB962C8B-B14F-4D97-AF65-F5344CB8AC3E}">
        <p14:creationId xmlns:p14="http://schemas.microsoft.com/office/powerpoint/2010/main" val="1076230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15</a:t>
            </a:fld>
            <a:endParaRPr lang="es-ES"/>
          </a:p>
        </p:txBody>
      </p:sp>
    </p:spTree>
    <p:extLst>
      <p:ext uri="{BB962C8B-B14F-4D97-AF65-F5344CB8AC3E}">
        <p14:creationId xmlns:p14="http://schemas.microsoft.com/office/powerpoint/2010/main" val="2351927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effectLst/>
                <a:latin typeface="Helvetica" pitchFamily="2" charset="0"/>
              </a:rPr>
              <a:t>Cada arista tiene un peso correspondiente al número total de NFTs que un comprador ha comprado a un vendedor. </a:t>
            </a:r>
          </a:p>
          <a:p>
            <a:endParaRPr lang="es-ES" dirty="0"/>
          </a:p>
        </p:txBody>
      </p:sp>
      <p:sp>
        <p:nvSpPr>
          <p:cNvPr id="4" name="Marcador de número de diapositiva 3"/>
          <p:cNvSpPr>
            <a:spLocks noGrp="1"/>
          </p:cNvSpPr>
          <p:nvPr>
            <p:ph type="sldNum" sz="quarter" idx="5"/>
          </p:nvPr>
        </p:nvSpPr>
        <p:spPr/>
        <p:txBody>
          <a:bodyPr/>
          <a:lstStyle/>
          <a:p>
            <a:fld id="{C62DA7B6-8923-D04D-90EC-A9696DDBD338}" type="slidenum">
              <a:rPr lang="es-ES" smtClean="0"/>
              <a:t>16</a:t>
            </a:fld>
            <a:endParaRPr lang="es-ES"/>
          </a:p>
        </p:txBody>
      </p:sp>
    </p:spTree>
    <p:extLst>
      <p:ext uri="{BB962C8B-B14F-4D97-AF65-F5344CB8AC3E}">
        <p14:creationId xmlns:p14="http://schemas.microsoft.com/office/powerpoint/2010/main" val="2640340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2/20/23</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961843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‹Nº›</a:t>
            </a:fld>
            <a:endParaRPr lang="en-US" dirty="0"/>
          </a:p>
        </p:txBody>
      </p:sp>
    </p:spTree>
    <p:extLst>
      <p:ext uri="{BB962C8B-B14F-4D97-AF65-F5344CB8AC3E}">
        <p14:creationId xmlns:p14="http://schemas.microsoft.com/office/powerpoint/2010/main" val="3794958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2/20/23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‹Nº›</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720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‹Nº›</a:t>
            </a:fld>
            <a:endParaRPr lang="en-US" dirty="0"/>
          </a:p>
        </p:txBody>
      </p:sp>
    </p:spTree>
    <p:extLst>
      <p:ext uri="{BB962C8B-B14F-4D97-AF65-F5344CB8AC3E}">
        <p14:creationId xmlns:p14="http://schemas.microsoft.com/office/powerpoint/2010/main" val="3280262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2/20/23</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174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‹Nº›</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1625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‹Nº›</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321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‹Nº›</a:t>
            </a:fld>
            <a:endParaRPr lang="en-US" dirty="0"/>
          </a:p>
        </p:txBody>
      </p:sp>
    </p:spTree>
    <p:extLst>
      <p:ext uri="{BB962C8B-B14F-4D97-AF65-F5344CB8AC3E}">
        <p14:creationId xmlns:p14="http://schemas.microsoft.com/office/powerpoint/2010/main" val="241774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2/20/23</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926098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2/20/23</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Tree>
    <p:extLst>
      <p:ext uri="{BB962C8B-B14F-4D97-AF65-F5344CB8AC3E}">
        <p14:creationId xmlns:p14="http://schemas.microsoft.com/office/powerpoint/2010/main" val="325418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2/20/23</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‹Nº›</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380546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2/20/23</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‹Nº›</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4413548"/>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2.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3.sv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7.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8.svg"/><Relationship Id="rId9"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31.png"/><Relationship Id="rId7"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32.svg"/></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jpeg"/><Relationship Id="rId5" Type="http://schemas.openxmlformats.org/officeDocument/2006/relationships/diagramQuickStyle" Target="../diagrams/quickStyle1.xml"/><Relationship Id="rId10" Type="http://schemas.openxmlformats.org/officeDocument/2006/relationships/image" Target="../media/image4.jpeg"/><Relationship Id="rId4" Type="http://schemas.openxmlformats.org/officeDocument/2006/relationships/diagramLayout" Target="../diagrams/layout1.xml"/><Relationship Id="rId9"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2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7">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FEBCD31-D2CF-932E-886C-A8141FDDB3E9}"/>
              </a:ext>
            </a:extLst>
          </p:cNvPr>
          <p:cNvSpPr>
            <a:spLocks noGrp="1"/>
          </p:cNvSpPr>
          <p:nvPr>
            <p:ph type="ctrTitle"/>
          </p:nvPr>
        </p:nvSpPr>
        <p:spPr>
          <a:xfrm>
            <a:off x="1070774" y="1057522"/>
            <a:ext cx="5673023" cy="2173433"/>
          </a:xfrm>
        </p:spPr>
        <p:txBody>
          <a:bodyPr>
            <a:normAutofit fontScale="90000"/>
          </a:bodyPr>
          <a:lstStyle/>
          <a:p>
            <a:pPr algn="just">
              <a:lnSpc>
                <a:spcPct val="115000"/>
              </a:lnSpc>
            </a:pPr>
            <a:r>
              <a:rPr lang="es-ES" sz="2800" dirty="0">
                <a:solidFill>
                  <a:schemeClr val="bg1"/>
                </a:solidFill>
              </a:rPr>
              <a:t>APLICACIONES DE BIG DATA PARA ANÁLISIS DE GRAFOS DE TRANSACCIONES DE TOKENS NO FUNGIBLES</a:t>
            </a:r>
          </a:p>
        </p:txBody>
      </p:sp>
      <p:sp>
        <p:nvSpPr>
          <p:cNvPr id="30" name="Rectangle 29">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5C3A166-7868-E887-0D8C-FBB827A8849E}"/>
              </a:ext>
            </a:extLst>
          </p:cNvPr>
          <p:cNvPicPr>
            <a:picLocks noChangeAspect="1"/>
          </p:cNvPicPr>
          <p:nvPr/>
        </p:nvPicPr>
        <p:blipFill rotWithShape="1">
          <a:blip r:embed="rId2"/>
          <a:srcRect l="29669" r="8131" b="-1"/>
          <a:stretch/>
        </p:blipFill>
        <p:spPr>
          <a:xfrm>
            <a:off x="6859936" y="-2"/>
            <a:ext cx="5332064" cy="6858002"/>
          </a:xfrm>
          <a:prstGeom prst="rect">
            <a:avLst/>
          </a:prstGeom>
        </p:spPr>
      </p:pic>
      <p:sp>
        <p:nvSpPr>
          <p:cNvPr id="7" name="Subtítulo 2">
            <a:extLst>
              <a:ext uri="{FF2B5EF4-FFF2-40B4-BE49-F238E27FC236}">
                <a16:creationId xmlns:a16="http://schemas.microsoft.com/office/drawing/2014/main" id="{FA7C02C6-F217-EA6E-B160-B234E947BA0F}"/>
              </a:ext>
            </a:extLst>
          </p:cNvPr>
          <p:cNvSpPr txBox="1">
            <a:spLocks/>
          </p:cNvSpPr>
          <p:nvPr/>
        </p:nvSpPr>
        <p:spPr>
          <a:xfrm>
            <a:off x="1135562" y="3663929"/>
            <a:ext cx="5579181" cy="1606163"/>
          </a:xfrm>
          <a:prstGeom prst="rect">
            <a:avLst/>
          </a:prstGeom>
        </p:spPr>
        <p:txBody>
          <a:bodyPr vert="horz" lIns="109728" tIns="109728" rIns="109728" bIns="91440" rtlCol="0" anchor="t">
            <a:noAutofit/>
          </a:bodyPr>
          <a:lstStyle>
            <a:lvl1pPr marL="0" indent="0" algn="l" defTabSz="685783" rtl="0" eaLnBrk="1" latinLnBrk="0" hangingPunct="1">
              <a:lnSpc>
                <a:spcPct val="150000"/>
              </a:lnSpc>
              <a:spcBef>
                <a:spcPts val="698"/>
              </a:spcBef>
              <a:buFont typeface="Corbel" panose="020B0503020204020204" pitchFamily="34" charset="0"/>
              <a:buNone/>
              <a:defRPr sz="1800" b="0" kern="1200" cap="none" spc="113" baseline="0">
                <a:solidFill>
                  <a:schemeClr val="tx1">
                    <a:lumMod val="85000"/>
                    <a:lumOff val="15000"/>
                  </a:schemeClr>
                </a:solidFill>
                <a:latin typeface="+mn-lt"/>
                <a:ea typeface="+mn-ea"/>
                <a:cs typeface="+mn-cs"/>
              </a:defRPr>
            </a:lvl1pPr>
            <a:lvl2pPr marL="342892" indent="0" algn="ctr" defTabSz="685783" rtl="0" eaLnBrk="1" latinLnBrk="0" hangingPunct="1">
              <a:lnSpc>
                <a:spcPct val="140000"/>
              </a:lnSpc>
              <a:spcBef>
                <a:spcPts val="698"/>
              </a:spcBef>
              <a:buFont typeface="Corbel" panose="020B0503020204020204" pitchFamily="34" charset="0"/>
              <a:buNone/>
              <a:defRPr sz="1500" kern="1200" spc="113" baseline="0">
                <a:solidFill>
                  <a:schemeClr val="tx1">
                    <a:lumMod val="75000"/>
                    <a:lumOff val="25000"/>
                  </a:schemeClr>
                </a:solidFill>
                <a:latin typeface="+mn-lt"/>
                <a:ea typeface="+mn-ea"/>
                <a:cs typeface="+mn-cs"/>
              </a:defRPr>
            </a:lvl2pPr>
            <a:lvl3pPr marL="685783" indent="0" algn="ctr" defTabSz="685783" rtl="0" eaLnBrk="1" latinLnBrk="0" hangingPunct="1">
              <a:lnSpc>
                <a:spcPct val="140000"/>
              </a:lnSpc>
              <a:spcBef>
                <a:spcPts val="698"/>
              </a:spcBef>
              <a:buFont typeface="Corbel" panose="020B0503020204020204" pitchFamily="34" charset="0"/>
              <a:buNone/>
              <a:defRPr sz="1350" i="1" kern="1200" spc="113" baseline="0">
                <a:solidFill>
                  <a:schemeClr val="tx1">
                    <a:lumMod val="75000"/>
                    <a:lumOff val="25000"/>
                  </a:schemeClr>
                </a:solidFill>
                <a:latin typeface="+mn-lt"/>
                <a:ea typeface="+mn-ea"/>
                <a:cs typeface="+mn-cs"/>
              </a:defRPr>
            </a:lvl3pPr>
            <a:lvl4pPr marL="1028675" indent="0" algn="ctr" defTabSz="685783" rtl="0" eaLnBrk="1" latinLnBrk="0" hangingPunct="1">
              <a:lnSpc>
                <a:spcPct val="140000"/>
              </a:lnSpc>
              <a:spcBef>
                <a:spcPts val="698"/>
              </a:spcBef>
              <a:buFont typeface="Corbel" panose="020B0503020204020204" pitchFamily="34" charset="0"/>
              <a:buNone/>
              <a:defRPr sz="1200" kern="1200" spc="113" baseline="0">
                <a:solidFill>
                  <a:schemeClr val="tx1">
                    <a:lumMod val="75000"/>
                    <a:lumOff val="25000"/>
                  </a:schemeClr>
                </a:solidFill>
                <a:latin typeface="+mn-lt"/>
                <a:ea typeface="+mn-ea"/>
                <a:cs typeface="+mn-cs"/>
              </a:defRPr>
            </a:lvl4pPr>
            <a:lvl5pPr marL="1371566" indent="0" algn="ctr" defTabSz="685783" rtl="0" eaLnBrk="1" latinLnBrk="0" hangingPunct="1">
              <a:lnSpc>
                <a:spcPct val="140000"/>
              </a:lnSpc>
              <a:spcBef>
                <a:spcPts val="698"/>
              </a:spcBef>
              <a:buFont typeface="Corbel" panose="020B0503020204020204" pitchFamily="34" charset="0"/>
              <a:buNone/>
              <a:defRPr sz="1200" i="1" kern="1200" spc="113" baseline="0">
                <a:solidFill>
                  <a:schemeClr val="tx1">
                    <a:lumMod val="75000"/>
                    <a:lumOff val="25000"/>
                  </a:schemeClr>
                </a:solidFill>
                <a:latin typeface="+mn-lt"/>
                <a:ea typeface="+mn-ea"/>
                <a:cs typeface="+mn-cs"/>
              </a:defRPr>
            </a:lvl5pPr>
            <a:lvl6pPr marL="1714457" indent="0" algn="ctr" defTabSz="685783" rtl="0" eaLnBrk="1" latinLnBrk="0" hangingPunct="1">
              <a:lnSpc>
                <a:spcPct val="111000"/>
              </a:lnSpc>
              <a:spcBef>
                <a:spcPts val="698"/>
              </a:spcBef>
              <a:buFont typeface="Corbel" panose="020B0503020204020204" pitchFamily="34" charset="0"/>
              <a:buNone/>
              <a:defRPr sz="1200" kern="1200">
                <a:solidFill>
                  <a:schemeClr val="accent1">
                    <a:lumMod val="75000"/>
                  </a:schemeClr>
                </a:solidFill>
                <a:latin typeface="+mn-lt"/>
                <a:ea typeface="+mn-ea"/>
                <a:cs typeface="+mn-cs"/>
              </a:defRPr>
            </a:lvl6pPr>
            <a:lvl7pPr marL="2057348" indent="0" algn="ctr" defTabSz="685783" rtl="0" eaLnBrk="1" latinLnBrk="0" hangingPunct="1">
              <a:lnSpc>
                <a:spcPct val="111000"/>
              </a:lnSpc>
              <a:spcBef>
                <a:spcPts val="698"/>
              </a:spcBef>
              <a:buFont typeface="Corbel" panose="020B0503020204020204" pitchFamily="34" charset="0"/>
              <a:buNone/>
              <a:defRPr sz="1200" i="1" kern="1200">
                <a:solidFill>
                  <a:schemeClr val="accent1">
                    <a:lumMod val="75000"/>
                  </a:schemeClr>
                </a:solidFill>
                <a:latin typeface="+mn-lt"/>
                <a:ea typeface="+mn-ea"/>
                <a:cs typeface="+mn-cs"/>
              </a:defRPr>
            </a:lvl7pPr>
            <a:lvl8pPr marL="2400240" indent="0" algn="ctr" defTabSz="685783" rtl="0" eaLnBrk="1" latinLnBrk="0" hangingPunct="1">
              <a:lnSpc>
                <a:spcPct val="111000"/>
              </a:lnSpc>
              <a:spcBef>
                <a:spcPts val="698"/>
              </a:spcBef>
              <a:buFont typeface="Corbel" panose="020B0503020204020204" pitchFamily="34" charset="0"/>
              <a:buNone/>
              <a:defRPr sz="1200" kern="1200">
                <a:solidFill>
                  <a:schemeClr val="accent1">
                    <a:lumMod val="75000"/>
                  </a:schemeClr>
                </a:solidFill>
                <a:latin typeface="+mn-lt"/>
                <a:ea typeface="+mn-ea"/>
                <a:cs typeface="+mn-cs"/>
              </a:defRPr>
            </a:lvl8pPr>
            <a:lvl9pPr marL="2743132" indent="0" algn="ctr" defTabSz="685783" rtl="0" eaLnBrk="1" latinLnBrk="0" hangingPunct="1">
              <a:lnSpc>
                <a:spcPct val="111000"/>
              </a:lnSpc>
              <a:spcBef>
                <a:spcPts val="698"/>
              </a:spcBef>
              <a:buFont typeface="Corbel" panose="020B0503020204020204" pitchFamily="34" charset="0"/>
              <a:buNone/>
              <a:defRPr sz="1200" i="1" kern="1200">
                <a:solidFill>
                  <a:schemeClr val="accent1">
                    <a:lumMod val="75000"/>
                  </a:schemeClr>
                </a:solidFill>
                <a:latin typeface="+mn-lt"/>
                <a:ea typeface="+mn-ea"/>
                <a:cs typeface="+mn-cs"/>
              </a:defRPr>
            </a:lvl9pPr>
          </a:lstStyle>
          <a:p>
            <a:pPr>
              <a:lnSpc>
                <a:spcPct val="140000"/>
              </a:lnSpc>
            </a:pPr>
            <a:r>
              <a:rPr lang="es-ES" sz="1200" dirty="0">
                <a:solidFill>
                  <a:schemeClr val="tx1">
                    <a:lumMod val="75000"/>
                    <a:lumOff val="25000"/>
                  </a:schemeClr>
                </a:solidFill>
              </a:rPr>
              <a:t>Universidad Politécnica de Madrid</a:t>
            </a:r>
          </a:p>
          <a:p>
            <a:pPr>
              <a:lnSpc>
                <a:spcPct val="140000"/>
              </a:lnSpc>
            </a:pPr>
            <a:r>
              <a:rPr lang="es-ES" sz="1200" dirty="0">
                <a:solidFill>
                  <a:schemeClr val="tx1">
                    <a:lumMod val="75000"/>
                    <a:lumOff val="25000"/>
                  </a:schemeClr>
                </a:solidFill>
              </a:rPr>
              <a:t>Escuela Técnica Superior de Ingenieros de Telecomunicación</a:t>
            </a:r>
          </a:p>
          <a:p>
            <a:pPr>
              <a:lnSpc>
                <a:spcPct val="140000"/>
              </a:lnSpc>
            </a:pPr>
            <a:r>
              <a:rPr lang="es-ES" sz="1200" dirty="0">
                <a:solidFill>
                  <a:schemeClr val="tx1">
                    <a:lumMod val="75000"/>
                    <a:lumOff val="25000"/>
                  </a:schemeClr>
                </a:solidFill>
              </a:rPr>
              <a:t>Máster Universitario en Ingeniería de Redes y Servicios Telemáticos</a:t>
            </a:r>
          </a:p>
        </p:txBody>
      </p:sp>
      <p:sp>
        <p:nvSpPr>
          <p:cNvPr id="8" name="CuadroTexto 7">
            <a:extLst>
              <a:ext uri="{FF2B5EF4-FFF2-40B4-BE49-F238E27FC236}">
                <a16:creationId xmlns:a16="http://schemas.microsoft.com/office/drawing/2014/main" id="{8861101F-DB9D-EC35-06D8-D2EDC5B0A0AE}"/>
              </a:ext>
            </a:extLst>
          </p:cNvPr>
          <p:cNvSpPr txBox="1"/>
          <p:nvPr/>
        </p:nvSpPr>
        <p:spPr>
          <a:xfrm>
            <a:off x="1134781" y="5983137"/>
            <a:ext cx="5461091" cy="276999"/>
          </a:xfrm>
          <a:prstGeom prst="rect">
            <a:avLst/>
          </a:prstGeom>
          <a:noFill/>
        </p:spPr>
        <p:txBody>
          <a:bodyPr wrap="square">
            <a:spAutoFit/>
          </a:bodyPr>
          <a:lstStyle/>
          <a:p>
            <a:r>
              <a:rPr lang="es-ES" sz="1200" b="1" spc="150" dirty="0">
                <a:solidFill>
                  <a:schemeClr val="tx1">
                    <a:lumMod val="75000"/>
                    <a:lumOff val="25000"/>
                  </a:schemeClr>
                </a:solidFill>
              </a:rPr>
              <a:t>Rigoberto López Fernández</a:t>
            </a:r>
          </a:p>
        </p:txBody>
      </p:sp>
    </p:spTree>
    <p:extLst>
      <p:ext uri="{BB962C8B-B14F-4D97-AF65-F5344CB8AC3E}">
        <p14:creationId xmlns:p14="http://schemas.microsoft.com/office/powerpoint/2010/main" val="744859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err="1"/>
              <a:t>Raphtory</a:t>
            </a:r>
            <a:endParaRPr lang="es-ES" sz="2400" dirty="0"/>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Componentes - </a:t>
            </a:r>
            <a:r>
              <a:rPr lang="es-ES" dirty="0" err="1"/>
              <a:t>Spout</a:t>
            </a:r>
            <a:endParaRPr lang="es-ES" dirty="0"/>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A751D1D2-411A-61A5-7211-FAAAB47BDD73}"/>
              </a:ext>
            </a:extLst>
          </p:cNvPr>
          <p:cNvSpPr/>
          <p:nvPr/>
        </p:nvSpPr>
        <p:spPr>
          <a:xfrm>
            <a:off x="948267" y="2048933"/>
            <a:ext cx="1620000" cy="16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Spout</a:t>
            </a:r>
            <a:endParaRPr lang="es-ES" dirty="0"/>
          </a:p>
        </p:txBody>
      </p:sp>
      <p:sp>
        <p:nvSpPr>
          <p:cNvPr id="7" name="Elipse 6">
            <a:extLst>
              <a:ext uri="{FF2B5EF4-FFF2-40B4-BE49-F238E27FC236}">
                <a16:creationId xmlns:a16="http://schemas.microsoft.com/office/drawing/2014/main" id="{50CD77EC-1A8C-A858-B6C4-6B30334078C8}"/>
              </a:ext>
            </a:extLst>
          </p:cNvPr>
          <p:cNvSpPr/>
          <p:nvPr/>
        </p:nvSpPr>
        <p:spPr>
          <a:xfrm>
            <a:off x="948267" y="4347632"/>
            <a:ext cx="1620000" cy="16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Graph</a:t>
            </a:r>
            <a:r>
              <a:rPr lang="es-ES" dirty="0"/>
              <a:t> </a:t>
            </a:r>
            <a:r>
              <a:rPr lang="es-ES" dirty="0" err="1"/>
              <a:t>Builder</a:t>
            </a:r>
            <a:endParaRPr lang="es-ES" dirty="0"/>
          </a:p>
        </p:txBody>
      </p:sp>
      <p:sp>
        <p:nvSpPr>
          <p:cNvPr id="9" name="Rectángulo 8">
            <a:extLst>
              <a:ext uri="{FF2B5EF4-FFF2-40B4-BE49-F238E27FC236}">
                <a16:creationId xmlns:a16="http://schemas.microsoft.com/office/drawing/2014/main" id="{01ED0269-92F4-5CFF-6748-59A25DFAC7AC}"/>
              </a:ext>
            </a:extLst>
          </p:cNvPr>
          <p:cNvSpPr/>
          <p:nvPr/>
        </p:nvSpPr>
        <p:spPr>
          <a:xfrm>
            <a:off x="615267" y="4114801"/>
            <a:ext cx="2094066" cy="2143125"/>
          </a:xfrm>
          <a:prstGeom prst="rect">
            <a:avLst/>
          </a:prstGeom>
          <a:solidFill>
            <a:schemeClr val="lt1">
              <a:alpha val="72957"/>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5" name="Rectángulo 4">
            <a:extLst>
              <a:ext uri="{FF2B5EF4-FFF2-40B4-BE49-F238E27FC236}">
                <a16:creationId xmlns:a16="http://schemas.microsoft.com/office/drawing/2014/main" id="{2E6B4EBB-68D8-5473-A521-AA86895737E6}"/>
              </a:ext>
            </a:extLst>
          </p:cNvPr>
          <p:cNvSpPr/>
          <p:nvPr/>
        </p:nvSpPr>
        <p:spPr>
          <a:xfrm>
            <a:off x="3987483" y="2103128"/>
            <a:ext cx="7765901" cy="3864500"/>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11" name="Tabla 10">
            <a:extLst>
              <a:ext uri="{FF2B5EF4-FFF2-40B4-BE49-F238E27FC236}">
                <a16:creationId xmlns:a16="http://schemas.microsoft.com/office/drawing/2014/main" id="{F2DF547C-CE03-A792-F222-57724C386838}"/>
              </a:ext>
            </a:extLst>
          </p:cNvPr>
          <p:cNvGraphicFramePr>
            <a:graphicFrameLocks noGrp="1"/>
          </p:cNvGraphicFramePr>
          <p:nvPr>
            <p:extLst>
              <p:ext uri="{D42A27DB-BD31-4B8C-83A1-F6EECF244321}">
                <p14:modId xmlns:p14="http://schemas.microsoft.com/office/powerpoint/2010/main" val="1990464470"/>
              </p:ext>
            </p:extLst>
          </p:nvPr>
        </p:nvGraphicFramePr>
        <p:xfrm>
          <a:off x="4128548" y="2239407"/>
          <a:ext cx="7491365" cy="1097280"/>
        </p:xfrm>
        <a:graphic>
          <a:graphicData uri="http://schemas.openxmlformats.org/drawingml/2006/table">
            <a:tbl>
              <a:tblPr/>
              <a:tblGrid>
                <a:gridCol w="7491365">
                  <a:extLst>
                    <a:ext uri="{9D8B030D-6E8A-4147-A177-3AD203B41FA5}">
                      <a16:colId xmlns:a16="http://schemas.microsoft.com/office/drawing/2014/main" val="3106367727"/>
                    </a:ext>
                  </a:extLst>
                </a:gridCol>
              </a:tblGrid>
              <a:tr h="0">
                <a:tc>
                  <a:txBody>
                    <a:bodyPr/>
                    <a:lstStyle/>
                    <a:p>
                      <a:r>
                        <a:rPr lang="es-ES" dirty="0" err="1">
                          <a:effectLst/>
                          <a:latin typeface="Helvetica" pitchFamily="2" charset="0"/>
                        </a:rPr>
                        <a:t>override</a:t>
                      </a:r>
                      <a:r>
                        <a:rPr lang="es-ES" dirty="0">
                          <a:effectLst/>
                          <a:latin typeface="Helvetica" pitchFamily="2" charset="0"/>
                        </a:rPr>
                        <a:t> </a:t>
                      </a:r>
                      <a:r>
                        <a:rPr lang="es-ES" dirty="0" err="1">
                          <a:effectLst/>
                          <a:latin typeface="Helvetica" pitchFamily="2" charset="0"/>
                        </a:rPr>
                        <a:t>def</a:t>
                      </a:r>
                      <a:r>
                        <a:rPr lang="es-ES" dirty="0">
                          <a:effectLst/>
                          <a:latin typeface="Helvetica" pitchFamily="2" charset="0"/>
                        </a:rPr>
                        <a:t> </a:t>
                      </a:r>
                      <a:r>
                        <a:rPr lang="es-ES" dirty="0" err="1">
                          <a:effectLst/>
                          <a:latin typeface="Helvetica" pitchFamily="2" charset="0"/>
                        </a:rPr>
                        <a:t>setupDataSource</a:t>
                      </a:r>
                      <a:r>
                        <a:rPr lang="es-ES" dirty="0">
                          <a:effectLst/>
                          <a:latin typeface="Helvetica" pitchFamily="2" charset="0"/>
                        </a:rPr>
                        <a:t>(): </a:t>
                      </a:r>
                      <a:r>
                        <a:rPr lang="es-ES" dirty="0" err="1">
                          <a:effectLst/>
                          <a:latin typeface="Helvetica" pitchFamily="2" charset="0"/>
                        </a:rPr>
                        <a:t>Unit</a:t>
                      </a:r>
                      <a:r>
                        <a:rPr lang="es-ES" dirty="0">
                          <a:effectLst/>
                          <a:latin typeface="Helvetica" pitchFamily="2" charset="0"/>
                        </a:rPr>
                        <a:t> = { </a:t>
                      </a:r>
                    </a:p>
                    <a:p>
                      <a:r>
                        <a:rPr lang="es-ES" i="1" dirty="0">
                          <a:effectLst/>
                          <a:latin typeface="Helvetica" pitchFamily="2" charset="0"/>
                        </a:rPr>
                        <a:t>     </a:t>
                      </a:r>
                      <a:r>
                        <a:rPr lang="es-ES" i="1" dirty="0" err="1">
                          <a:effectLst/>
                          <a:latin typeface="Helvetica" pitchFamily="2" charset="0"/>
                        </a:rPr>
                        <a:t>fileQueue</a:t>
                      </a:r>
                      <a:r>
                        <a:rPr lang="es-ES" i="1" dirty="0">
                          <a:effectLst/>
                          <a:latin typeface="Helvetica" pitchFamily="2" charset="0"/>
                        </a:rPr>
                        <a:t> </a:t>
                      </a:r>
                      <a:r>
                        <a:rPr lang="es-ES" dirty="0">
                          <a:effectLst/>
                          <a:latin typeface="Helvetica" pitchFamily="2" charset="0"/>
                        </a:rPr>
                        <a:t>++= </a:t>
                      </a:r>
                      <a:r>
                        <a:rPr lang="es-ES" dirty="0" err="1">
                          <a:effectLst/>
                          <a:latin typeface="Helvetica" pitchFamily="2" charset="0"/>
                        </a:rPr>
                        <a:t>scala.io.Source.</a:t>
                      </a:r>
                      <a:r>
                        <a:rPr lang="es-ES" i="1" dirty="0" err="1">
                          <a:effectLst/>
                          <a:latin typeface="Helvetica" pitchFamily="2" charset="0"/>
                        </a:rPr>
                        <a:t>fromFile</a:t>
                      </a:r>
                      <a:r>
                        <a:rPr lang="es-ES" dirty="0">
                          <a:effectLst/>
                          <a:latin typeface="Helvetica" pitchFamily="2" charset="0"/>
                        </a:rPr>
                        <a:t>(</a:t>
                      </a:r>
                      <a:r>
                        <a:rPr lang="es-ES" dirty="0" err="1">
                          <a:effectLst/>
                          <a:latin typeface="Helvetica" pitchFamily="2" charset="0"/>
                        </a:rPr>
                        <a:t>directory</a:t>
                      </a:r>
                      <a:r>
                        <a:rPr lang="es-ES" dirty="0">
                          <a:effectLst/>
                          <a:latin typeface="Helvetica" pitchFamily="2" charset="0"/>
                        </a:rPr>
                        <a:t> + "/" + </a:t>
                      </a:r>
                      <a:r>
                        <a:rPr lang="es-ES" dirty="0" err="1">
                          <a:effectLst/>
                          <a:latin typeface="Helvetica" pitchFamily="2" charset="0"/>
                        </a:rPr>
                        <a:t>filename</a:t>
                      </a:r>
                      <a:r>
                        <a:rPr lang="es-ES" dirty="0">
                          <a:effectLst/>
                          <a:latin typeface="Helvetica" pitchFamily="2" charset="0"/>
                        </a:rPr>
                        <a:t>)</a:t>
                      </a:r>
                    </a:p>
                    <a:p>
                      <a:r>
                        <a:rPr lang="es-ES" dirty="0">
                          <a:effectLst/>
                          <a:latin typeface="Helvetica" pitchFamily="2" charset="0"/>
                        </a:rPr>
                        <a:t>          .</a:t>
                      </a:r>
                      <a:r>
                        <a:rPr lang="es-ES" dirty="0" err="1">
                          <a:effectLst/>
                          <a:latin typeface="Helvetica" pitchFamily="2" charset="0"/>
                        </a:rPr>
                        <a:t>getLines.drop</a:t>
                      </a:r>
                      <a:r>
                        <a:rPr lang="es-ES" dirty="0">
                          <a:effectLst/>
                          <a:latin typeface="Helvetica" pitchFamily="2" charset="0"/>
                        </a:rPr>
                        <a:t>(1) </a:t>
                      </a:r>
                    </a:p>
                    <a:p>
                      <a:r>
                        <a:rPr lang="es-ES" dirty="0">
                          <a:effectLst/>
                          <a:latin typeface="Helvetica" pitchFamily="2" charset="0"/>
                        </a:rPr>
                        <a:t>} </a:t>
                      </a:r>
                    </a:p>
                  </a:txBody>
                  <a:tcPr marL="47625" marR="47625" marT="0" marB="0">
                    <a:lnL>
                      <a:noFill/>
                    </a:lnL>
                    <a:lnR>
                      <a:noFill/>
                    </a:lnR>
                    <a:lnT>
                      <a:noFill/>
                    </a:lnT>
                    <a:lnB>
                      <a:noFill/>
                    </a:lnB>
                  </a:tcPr>
                </a:tc>
                <a:extLst>
                  <a:ext uri="{0D108BD9-81ED-4DB2-BD59-A6C34878D82A}">
                    <a16:rowId xmlns:a16="http://schemas.microsoft.com/office/drawing/2014/main" val="4033522058"/>
                  </a:ext>
                </a:extLst>
              </a:tr>
            </a:tbl>
          </a:graphicData>
        </a:graphic>
      </p:graphicFrame>
      <p:graphicFrame>
        <p:nvGraphicFramePr>
          <p:cNvPr id="12" name="Tabla 11">
            <a:extLst>
              <a:ext uri="{FF2B5EF4-FFF2-40B4-BE49-F238E27FC236}">
                <a16:creationId xmlns:a16="http://schemas.microsoft.com/office/drawing/2014/main" id="{F1BFDDA1-CCC6-3F14-85EC-73A7231F8E1D}"/>
              </a:ext>
            </a:extLst>
          </p:cNvPr>
          <p:cNvGraphicFramePr>
            <a:graphicFrameLocks noGrp="1"/>
          </p:cNvGraphicFramePr>
          <p:nvPr>
            <p:extLst>
              <p:ext uri="{D42A27DB-BD31-4B8C-83A1-F6EECF244321}">
                <p14:modId xmlns:p14="http://schemas.microsoft.com/office/powerpoint/2010/main" val="5825769"/>
              </p:ext>
            </p:extLst>
          </p:nvPr>
        </p:nvGraphicFramePr>
        <p:xfrm>
          <a:off x="4128549" y="3877958"/>
          <a:ext cx="7448184" cy="1920240"/>
        </p:xfrm>
        <a:graphic>
          <a:graphicData uri="http://schemas.openxmlformats.org/drawingml/2006/table">
            <a:tbl>
              <a:tblPr/>
              <a:tblGrid>
                <a:gridCol w="7448184">
                  <a:extLst>
                    <a:ext uri="{9D8B030D-6E8A-4147-A177-3AD203B41FA5}">
                      <a16:colId xmlns:a16="http://schemas.microsoft.com/office/drawing/2014/main" val="3009577436"/>
                    </a:ext>
                  </a:extLst>
                </a:gridCol>
              </a:tblGrid>
              <a:tr h="0">
                <a:tc>
                  <a:txBody>
                    <a:bodyPr/>
                    <a:lstStyle/>
                    <a:p>
                      <a:r>
                        <a:rPr lang="es-ES" dirty="0" err="1">
                          <a:effectLst/>
                          <a:latin typeface="Helvetica" pitchFamily="2" charset="0"/>
                        </a:rPr>
                        <a:t>override</a:t>
                      </a:r>
                      <a:r>
                        <a:rPr lang="es-ES" dirty="0">
                          <a:effectLst/>
                          <a:latin typeface="Helvetica" pitchFamily="2" charset="0"/>
                        </a:rPr>
                        <a:t> </a:t>
                      </a:r>
                      <a:r>
                        <a:rPr lang="es-ES" dirty="0" err="1">
                          <a:effectLst/>
                          <a:latin typeface="Helvetica" pitchFamily="2" charset="0"/>
                        </a:rPr>
                        <a:t>def</a:t>
                      </a:r>
                      <a:r>
                        <a:rPr lang="es-ES" dirty="0">
                          <a:effectLst/>
                          <a:latin typeface="Helvetica" pitchFamily="2" charset="0"/>
                        </a:rPr>
                        <a:t> </a:t>
                      </a:r>
                      <a:r>
                        <a:rPr lang="es-ES" dirty="0" err="1">
                          <a:effectLst/>
                          <a:latin typeface="Helvetica" pitchFamily="2" charset="0"/>
                        </a:rPr>
                        <a:t>generateData</a:t>
                      </a:r>
                      <a:r>
                        <a:rPr lang="es-ES" dirty="0">
                          <a:effectLst/>
                          <a:latin typeface="Helvetica" pitchFamily="2" charset="0"/>
                        </a:rPr>
                        <a:t>(): </a:t>
                      </a:r>
                      <a:r>
                        <a:rPr lang="es-ES" dirty="0" err="1">
                          <a:effectLst/>
                          <a:latin typeface="Helvetica" pitchFamily="2" charset="0"/>
                        </a:rPr>
                        <a:t>Option</a:t>
                      </a:r>
                      <a:r>
                        <a:rPr lang="es-ES" dirty="0">
                          <a:effectLst/>
                          <a:latin typeface="Helvetica" pitchFamily="2" charset="0"/>
                        </a:rPr>
                        <a:t>[</a:t>
                      </a:r>
                      <a:r>
                        <a:rPr lang="es-ES" dirty="0" err="1">
                          <a:effectLst/>
                          <a:latin typeface="Helvetica" pitchFamily="2" charset="0"/>
                        </a:rPr>
                        <a:t>String</a:t>
                      </a:r>
                      <a:r>
                        <a:rPr lang="es-ES" dirty="0">
                          <a:effectLst/>
                          <a:latin typeface="Helvetica" pitchFamily="2" charset="0"/>
                        </a:rPr>
                        <a:t>] = { </a:t>
                      </a:r>
                    </a:p>
                    <a:p>
                      <a:r>
                        <a:rPr lang="es-ES" dirty="0">
                          <a:effectLst/>
                          <a:latin typeface="Helvetica" pitchFamily="2" charset="0"/>
                        </a:rPr>
                        <a:t>      </a:t>
                      </a:r>
                      <a:r>
                        <a:rPr lang="es-ES" dirty="0" err="1">
                          <a:effectLst/>
                          <a:latin typeface="Helvetica" pitchFamily="2" charset="0"/>
                        </a:rPr>
                        <a:t>if</a:t>
                      </a:r>
                      <a:r>
                        <a:rPr lang="es-ES" dirty="0">
                          <a:effectLst/>
                          <a:latin typeface="Helvetica" pitchFamily="2" charset="0"/>
                        </a:rPr>
                        <a:t>(</a:t>
                      </a:r>
                      <a:r>
                        <a:rPr lang="es-ES" i="1" dirty="0" err="1">
                          <a:effectLst/>
                          <a:latin typeface="Helvetica" pitchFamily="2" charset="0"/>
                        </a:rPr>
                        <a:t>fileQueue</a:t>
                      </a:r>
                      <a:r>
                        <a:rPr lang="es-ES" i="1" dirty="0">
                          <a:effectLst/>
                          <a:latin typeface="Helvetica" pitchFamily="2" charset="0"/>
                        </a:rPr>
                        <a:t> </a:t>
                      </a:r>
                      <a:r>
                        <a:rPr lang="es-ES" dirty="0" err="1">
                          <a:effectLst/>
                          <a:latin typeface="Helvetica" pitchFamily="2" charset="0"/>
                        </a:rPr>
                        <a:t>isEmpty</a:t>
                      </a:r>
                      <a:r>
                        <a:rPr lang="es-ES" dirty="0">
                          <a:effectLst/>
                          <a:latin typeface="Helvetica" pitchFamily="2" charset="0"/>
                        </a:rPr>
                        <a:t>) { </a:t>
                      </a:r>
                    </a:p>
                    <a:p>
                      <a:r>
                        <a:rPr lang="es-ES" dirty="0">
                          <a:effectLst/>
                          <a:latin typeface="Helvetica" pitchFamily="2" charset="0"/>
                        </a:rPr>
                        <a:t>            </a:t>
                      </a:r>
                      <a:r>
                        <a:rPr lang="es-ES" dirty="0" err="1">
                          <a:effectLst/>
                          <a:latin typeface="Helvetica" pitchFamily="2" charset="0"/>
                        </a:rPr>
                        <a:t>dataSourceComplete</a:t>
                      </a:r>
                      <a:r>
                        <a:rPr lang="es-ES" dirty="0">
                          <a:effectLst/>
                          <a:latin typeface="Helvetica" pitchFamily="2" charset="0"/>
                        </a:rPr>
                        <a:t>() </a:t>
                      </a:r>
                    </a:p>
                    <a:p>
                      <a:r>
                        <a:rPr lang="es-ES" dirty="0">
                          <a:effectLst/>
                          <a:latin typeface="Helvetica" pitchFamily="2" charset="0"/>
                        </a:rPr>
                        <a:t>            </a:t>
                      </a:r>
                      <a:r>
                        <a:rPr lang="es-ES" dirty="0" err="1">
                          <a:effectLst/>
                          <a:latin typeface="Helvetica" pitchFamily="2" charset="0"/>
                        </a:rPr>
                        <a:t>None</a:t>
                      </a:r>
                      <a:r>
                        <a:rPr lang="es-ES" dirty="0">
                          <a:effectLst/>
                          <a:latin typeface="Helvetica" pitchFamily="2" charset="0"/>
                        </a:rPr>
                        <a:t> </a:t>
                      </a:r>
                    </a:p>
                    <a:p>
                      <a:r>
                        <a:rPr lang="es-ES" dirty="0">
                          <a:effectLst/>
                          <a:latin typeface="Helvetica" pitchFamily="2" charset="0"/>
                        </a:rPr>
                        <a:t>      } </a:t>
                      </a:r>
                      <a:r>
                        <a:rPr lang="es-ES" dirty="0" err="1">
                          <a:effectLst/>
                          <a:latin typeface="Helvetica" pitchFamily="2" charset="0"/>
                        </a:rPr>
                        <a:t>else</a:t>
                      </a:r>
                      <a:r>
                        <a:rPr lang="es-ES" dirty="0">
                          <a:effectLst/>
                          <a:latin typeface="Helvetica" pitchFamily="2" charset="0"/>
                        </a:rPr>
                        <a:t> </a:t>
                      </a:r>
                    </a:p>
                    <a:p>
                      <a:r>
                        <a:rPr lang="es-ES" dirty="0">
                          <a:effectLst/>
                          <a:latin typeface="Helvetica" pitchFamily="2" charset="0"/>
                        </a:rPr>
                        <a:t>      </a:t>
                      </a:r>
                      <a:r>
                        <a:rPr lang="es-ES" dirty="0" err="1">
                          <a:effectLst/>
                          <a:latin typeface="Helvetica" pitchFamily="2" charset="0"/>
                        </a:rPr>
                        <a:t>Some</a:t>
                      </a:r>
                      <a:r>
                        <a:rPr lang="es-ES" dirty="0">
                          <a:effectLst/>
                          <a:latin typeface="Helvetica" pitchFamily="2" charset="0"/>
                        </a:rPr>
                        <a:t>(</a:t>
                      </a:r>
                      <a:r>
                        <a:rPr lang="es-ES" i="1" dirty="0" err="1">
                          <a:effectLst/>
                          <a:latin typeface="Helvetica" pitchFamily="2" charset="0"/>
                        </a:rPr>
                        <a:t>fileQueue</a:t>
                      </a:r>
                      <a:r>
                        <a:rPr lang="es-ES" dirty="0" err="1">
                          <a:effectLst/>
                          <a:latin typeface="Helvetica" pitchFamily="2" charset="0"/>
                        </a:rPr>
                        <a:t>.dequeue</a:t>
                      </a:r>
                      <a:r>
                        <a:rPr lang="es-ES" dirty="0">
                          <a:effectLst/>
                          <a:latin typeface="Helvetica" pitchFamily="2" charset="0"/>
                        </a:rPr>
                        <a:t>()) </a:t>
                      </a:r>
                    </a:p>
                    <a:p>
                      <a:r>
                        <a:rPr lang="es-ES" dirty="0">
                          <a:effectLst/>
                          <a:latin typeface="Helvetica" pitchFamily="2" charset="0"/>
                        </a:rPr>
                        <a:t>} </a:t>
                      </a:r>
                    </a:p>
                  </a:txBody>
                  <a:tcPr marL="47625" marR="47625" marT="0" marB="0">
                    <a:lnL>
                      <a:noFill/>
                    </a:lnL>
                    <a:lnR>
                      <a:noFill/>
                    </a:lnR>
                    <a:lnT>
                      <a:noFill/>
                    </a:lnT>
                    <a:lnB>
                      <a:noFill/>
                    </a:lnB>
                  </a:tcPr>
                </a:tc>
                <a:extLst>
                  <a:ext uri="{0D108BD9-81ED-4DB2-BD59-A6C34878D82A}">
                    <a16:rowId xmlns:a16="http://schemas.microsoft.com/office/drawing/2014/main" val="1417872116"/>
                  </a:ext>
                </a:extLst>
              </a:tr>
            </a:tbl>
          </a:graphicData>
        </a:graphic>
      </p:graphicFrame>
    </p:spTree>
    <p:extLst>
      <p:ext uri="{BB962C8B-B14F-4D97-AF65-F5344CB8AC3E}">
        <p14:creationId xmlns:p14="http://schemas.microsoft.com/office/powerpoint/2010/main" val="2217955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err="1"/>
              <a:t>Raphtory</a:t>
            </a:r>
            <a:endParaRPr lang="es-ES" sz="2400" dirty="0"/>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Componentes - </a:t>
            </a:r>
            <a:r>
              <a:rPr lang="es-ES" dirty="0" err="1"/>
              <a:t>Graph</a:t>
            </a:r>
            <a:r>
              <a:rPr lang="es-ES" dirty="0"/>
              <a:t> </a:t>
            </a:r>
            <a:r>
              <a:rPr lang="es-ES" dirty="0" err="1"/>
              <a:t>Builder</a:t>
            </a:r>
            <a:endParaRPr lang="es-ES" dirty="0"/>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A751D1D2-411A-61A5-7211-FAAAB47BDD73}"/>
              </a:ext>
            </a:extLst>
          </p:cNvPr>
          <p:cNvSpPr/>
          <p:nvPr/>
        </p:nvSpPr>
        <p:spPr>
          <a:xfrm>
            <a:off x="948267" y="2048933"/>
            <a:ext cx="1620000" cy="16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Spout</a:t>
            </a:r>
            <a:endParaRPr lang="es-ES" dirty="0"/>
          </a:p>
        </p:txBody>
      </p:sp>
      <p:sp>
        <p:nvSpPr>
          <p:cNvPr id="7" name="Elipse 6">
            <a:extLst>
              <a:ext uri="{FF2B5EF4-FFF2-40B4-BE49-F238E27FC236}">
                <a16:creationId xmlns:a16="http://schemas.microsoft.com/office/drawing/2014/main" id="{50CD77EC-1A8C-A858-B6C4-6B30334078C8}"/>
              </a:ext>
            </a:extLst>
          </p:cNvPr>
          <p:cNvSpPr/>
          <p:nvPr/>
        </p:nvSpPr>
        <p:spPr>
          <a:xfrm>
            <a:off x="948267" y="4347632"/>
            <a:ext cx="1620000" cy="16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Graph</a:t>
            </a:r>
            <a:r>
              <a:rPr lang="es-ES" dirty="0"/>
              <a:t> </a:t>
            </a:r>
            <a:r>
              <a:rPr lang="es-ES" dirty="0" err="1"/>
              <a:t>Builder</a:t>
            </a:r>
            <a:endParaRPr lang="es-ES" dirty="0"/>
          </a:p>
        </p:txBody>
      </p:sp>
      <p:sp>
        <p:nvSpPr>
          <p:cNvPr id="9" name="Rectángulo 8">
            <a:extLst>
              <a:ext uri="{FF2B5EF4-FFF2-40B4-BE49-F238E27FC236}">
                <a16:creationId xmlns:a16="http://schemas.microsoft.com/office/drawing/2014/main" id="{01ED0269-92F4-5CFF-6748-59A25DFAC7AC}"/>
              </a:ext>
            </a:extLst>
          </p:cNvPr>
          <p:cNvSpPr/>
          <p:nvPr/>
        </p:nvSpPr>
        <p:spPr>
          <a:xfrm>
            <a:off x="829732" y="1865157"/>
            <a:ext cx="1867747" cy="2143125"/>
          </a:xfrm>
          <a:prstGeom prst="rect">
            <a:avLst/>
          </a:prstGeom>
          <a:solidFill>
            <a:schemeClr val="lt1">
              <a:alpha val="72957"/>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5" name="Rectángulo 4">
            <a:extLst>
              <a:ext uri="{FF2B5EF4-FFF2-40B4-BE49-F238E27FC236}">
                <a16:creationId xmlns:a16="http://schemas.microsoft.com/office/drawing/2014/main" id="{56DA2FCE-67CF-03C1-959A-09AB60247241}"/>
              </a:ext>
            </a:extLst>
          </p:cNvPr>
          <p:cNvSpPr/>
          <p:nvPr/>
        </p:nvSpPr>
        <p:spPr>
          <a:xfrm>
            <a:off x="3988800" y="1515711"/>
            <a:ext cx="7764585" cy="5201685"/>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11" name="Tabla 10">
            <a:extLst>
              <a:ext uri="{FF2B5EF4-FFF2-40B4-BE49-F238E27FC236}">
                <a16:creationId xmlns:a16="http://schemas.microsoft.com/office/drawing/2014/main" id="{AF1BFA07-49E3-58CD-BD71-F1AC60448596}"/>
              </a:ext>
            </a:extLst>
          </p:cNvPr>
          <p:cNvGraphicFramePr>
            <a:graphicFrameLocks noGrp="1"/>
          </p:cNvGraphicFramePr>
          <p:nvPr>
            <p:extLst>
              <p:ext uri="{D42A27DB-BD31-4B8C-83A1-F6EECF244321}">
                <p14:modId xmlns:p14="http://schemas.microsoft.com/office/powerpoint/2010/main" val="3564877799"/>
              </p:ext>
            </p:extLst>
          </p:nvPr>
        </p:nvGraphicFramePr>
        <p:xfrm>
          <a:off x="4116689" y="1595738"/>
          <a:ext cx="8210768" cy="243840"/>
        </p:xfrm>
        <a:graphic>
          <a:graphicData uri="http://schemas.openxmlformats.org/drawingml/2006/table">
            <a:tbl>
              <a:tblPr/>
              <a:tblGrid>
                <a:gridCol w="8210768">
                  <a:extLst>
                    <a:ext uri="{9D8B030D-6E8A-4147-A177-3AD203B41FA5}">
                      <a16:colId xmlns:a16="http://schemas.microsoft.com/office/drawing/2014/main" val="1182127103"/>
                    </a:ext>
                  </a:extLst>
                </a:gridCol>
              </a:tblGrid>
              <a:tr h="0">
                <a:tc>
                  <a:txBody>
                    <a:bodyPr/>
                    <a:lstStyle/>
                    <a:p>
                      <a:r>
                        <a:rPr lang="es-ES" sz="1600" dirty="0">
                          <a:effectLst/>
                          <a:latin typeface="Helvetica" pitchFamily="2" charset="0"/>
                        </a:rPr>
                        <a:t>val </a:t>
                      </a:r>
                      <a:r>
                        <a:rPr lang="es-ES" sz="1600" dirty="0" err="1">
                          <a:effectLst/>
                          <a:latin typeface="Helvetica" pitchFamily="2" charset="0"/>
                        </a:rPr>
                        <a:t>fields</a:t>
                      </a:r>
                      <a:r>
                        <a:rPr lang="es-ES" sz="1600" dirty="0">
                          <a:effectLst/>
                          <a:latin typeface="Helvetica" pitchFamily="2" charset="0"/>
                        </a:rPr>
                        <a:t> = </a:t>
                      </a:r>
                      <a:r>
                        <a:rPr lang="es-ES" sz="1600" dirty="0" err="1">
                          <a:effectLst/>
                          <a:latin typeface="Helvetica" pitchFamily="2" charset="0"/>
                        </a:rPr>
                        <a:t>tuple.split</a:t>
                      </a:r>
                      <a:r>
                        <a:rPr lang="es-ES" sz="1600" dirty="0">
                          <a:effectLst/>
                          <a:latin typeface="Helvetica" pitchFamily="2" charset="0"/>
                        </a:rPr>
                        <a:t>(",(?=([^\\\"]*\\\"[^\\\"]*\\\")*[^\\\"]*$)").</a:t>
                      </a:r>
                      <a:r>
                        <a:rPr lang="es-ES" sz="1600" dirty="0" err="1">
                          <a:effectLst/>
                          <a:latin typeface="Helvetica" pitchFamily="2" charset="0"/>
                        </a:rPr>
                        <a:t>map</a:t>
                      </a:r>
                      <a:r>
                        <a:rPr lang="es-ES" sz="1600" dirty="0">
                          <a:effectLst/>
                          <a:latin typeface="Helvetica" pitchFamily="2" charset="0"/>
                        </a:rPr>
                        <a:t>(_.</a:t>
                      </a:r>
                      <a:r>
                        <a:rPr lang="es-ES" sz="1600" dirty="0" err="1">
                          <a:effectLst/>
                          <a:latin typeface="Helvetica" pitchFamily="2" charset="0"/>
                        </a:rPr>
                        <a:t>trim</a:t>
                      </a:r>
                      <a:r>
                        <a:rPr lang="es-ES" sz="1600" dirty="0">
                          <a:effectLst/>
                          <a:latin typeface="Helvetica" pitchFamily="2" charset="0"/>
                        </a:rPr>
                        <a:t>).</a:t>
                      </a:r>
                      <a:r>
                        <a:rPr lang="es-ES" sz="1600" dirty="0" err="1">
                          <a:effectLst/>
                          <a:latin typeface="Helvetica" pitchFamily="2" charset="0"/>
                        </a:rPr>
                        <a:t>toList</a:t>
                      </a:r>
                      <a:endParaRPr lang="es-ES" sz="1600" dirty="0">
                        <a:effectLst/>
                        <a:latin typeface="Helvetica" pitchFamily="2" charset="0"/>
                      </a:endParaRPr>
                    </a:p>
                  </a:txBody>
                  <a:tcPr marL="47625" marR="47625" marT="0" marB="0">
                    <a:lnL>
                      <a:noFill/>
                    </a:lnL>
                    <a:lnR>
                      <a:noFill/>
                    </a:lnR>
                    <a:lnT>
                      <a:noFill/>
                    </a:lnT>
                    <a:lnB>
                      <a:noFill/>
                    </a:lnB>
                  </a:tcPr>
                </a:tc>
                <a:extLst>
                  <a:ext uri="{0D108BD9-81ED-4DB2-BD59-A6C34878D82A}">
                    <a16:rowId xmlns:a16="http://schemas.microsoft.com/office/drawing/2014/main" val="116749390"/>
                  </a:ext>
                </a:extLst>
              </a:tr>
            </a:tbl>
          </a:graphicData>
        </a:graphic>
      </p:graphicFrame>
      <p:graphicFrame>
        <p:nvGraphicFramePr>
          <p:cNvPr id="12" name="Tabla 11">
            <a:extLst>
              <a:ext uri="{FF2B5EF4-FFF2-40B4-BE49-F238E27FC236}">
                <a16:creationId xmlns:a16="http://schemas.microsoft.com/office/drawing/2014/main" id="{0C8C74AD-3BCF-8572-1C93-E1E26EB9EF85}"/>
              </a:ext>
            </a:extLst>
          </p:cNvPr>
          <p:cNvGraphicFramePr>
            <a:graphicFrameLocks noGrp="1"/>
          </p:cNvGraphicFramePr>
          <p:nvPr>
            <p:extLst>
              <p:ext uri="{D42A27DB-BD31-4B8C-83A1-F6EECF244321}">
                <p14:modId xmlns:p14="http://schemas.microsoft.com/office/powerpoint/2010/main" val="1139220969"/>
              </p:ext>
            </p:extLst>
          </p:nvPr>
        </p:nvGraphicFramePr>
        <p:xfrm>
          <a:off x="4116689" y="1901585"/>
          <a:ext cx="8185051" cy="243840"/>
        </p:xfrm>
        <a:graphic>
          <a:graphicData uri="http://schemas.openxmlformats.org/drawingml/2006/table">
            <a:tbl>
              <a:tblPr/>
              <a:tblGrid>
                <a:gridCol w="8185051">
                  <a:extLst>
                    <a:ext uri="{9D8B030D-6E8A-4147-A177-3AD203B41FA5}">
                      <a16:colId xmlns:a16="http://schemas.microsoft.com/office/drawing/2014/main" val="3124791838"/>
                    </a:ext>
                  </a:extLst>
                </a:gridCol>
              </a:tblGrid>
              <a:tr h="0">
                <a:tc>
                  <a:txBody>
                    <a:bodyPr/>
                    <a:lstStyle/>
                    <a:p>
                      <a:r>
                        <a:rPr lang="es-ES" sz="1600" dirty="0">
                          <a:effectLst/>
                          <a:latin typeface="Helvetica" pitchFamily="2" charset="0"/>
                        </a:rPr>
                        <a:t>val nft = </a:t>
                      </a:r>
                      <a:r>
                        <a:rPr lang="es-ES" sz="1600" dirty="0" err="1">
                          <a:effectLst/>
                          <a:latin typeface="Helvetica" pitchFamily="2" charset="0"/>
                        </a:rPr>
                        <a:t>fields</a:t>
                      </a:r>
                      <a:r>
                        <a:rPr lang="es-ES" sz="1600" dirty="0">
                          <a:effectLst/>
                          <a:latin typeface="Helvetica" pitchFamily="2" charset="0"/>
                        </a:rPr>
                        <a:t>(1); val </a:t>
                      </a:r>
                      <a:r>
                        <a:rPr lang="es-ES" sz="1600" dirty="0" err="1">
                          <a:effectLst/>
                          <a:latin typeface="Helvetica" pitchFamily="2" charset="0"/>
                        </a:rPr>
                        <a:t>nftID</a:t>
                      </a:r>
                      <a:r>
                        <a:rPr lang="es-ES" sz="1600" dirty="0">
                          <a:effectLst/>
                          <a:latin typeface="Helvetica" pitchFamily="2" charset="0"/>
                        </a:rPr>
                        <a:t> = </a:t>
                      </a:r>
                      <a:r>
                        <a:rPr lang="es-ES" sz="1600" dirty="0" err="1">
                          <a:effectLst/>
                          <a:latin typeface="Helvetica" pitchFamily="2" charset="0"/>
                        </a:rPr>
                        <a:t>assignID</a:t>
                      </a:r>
                      <a:r>
                        <a:rPr lang="es-ES" sz="1600" dirty="0">
                          <a:effectLst/>
                          <a:latin typeface="Helvetica" pitchFamily="2" charset="0"/>
                        </a:rPr>
                        <a:t>(nft); </a:t>
                      </a:r>
                      <a:r>
                        <a:rPr lang="es-ES" sz="1600" dirty="0" err="1">
                          <a:effectLst/>
                          <a:latin typeface="Helvetica" pitchFamily="2" charset="0"/>
                        </a:rPr>
                        <a:t>buyerID</a:t>
                      </a:r>
                      <a:r>
                        <a:rPr lang="es-ES" sz="1600" dirty="0">
                          <a:effectLst/>
                          <a:latin typeface="Helvetica" pitchFamily="2" charset="0"/>
                        </a:rPr>
                        <a:t> = </a:t>
                      </a:r>
                      <a:r>
                        <a:rPr lang="es-ES" sz="1600" dirty="0" err="1">
                          <a:effectLst/>
                          <a:latin typeface="Helvetica" pitchFamily="2" charset="0"/>
                        </a:rPr>
                        <a:t>assignID</a:t>
                      </a:r>
                      <a:r>
                        <a:rPr lang="es-ES" sz="1600" dirty="0">
                          <a:effectLst/>
                          <a:latin typeface="Helvetica" pitchFamily="2" charset="0"/>
                        </a:rPr>
                        <a:t>(</a:t>
                      </a:r>
                      <a:r>
                        <a:rPr lang="es-ES" sz="1600" dirty="0" err="1">
                          <a:effectLst/>
                          <a:latin typeface="Helvetica" pitchFamily="2" charset="0"/>
                        </a:rPr>
                        <a:t>buyer</a:t>
                      </a:r>
                      <a:r>
                        <a:rPr lang="es-ES" sz="1600" dirty="0">
                          <a:effectLst/>
                          <a:latin typeface="Helvetica" pitchFamily="2" charset="0"/>
                        </a:rPr>
                        <a:t>)</a:t>
                      </a:r>
                    </a:p>
                  </a:txBody>
                  <a:tcPr marL="47625" marR="47625" marT="0" marB="0">
                    <a:lnL>
                      <a:noFill/>
                    </a:lnL>
                    <a:lnR>
                      <a:noFill/>
                    </a:lnR>
                    <a:lnT>
                      <a:noFill/>
                    </a:lnT>
                    <a:lnB>
                      <a:noFill/>
                    </a:lnB>
                  </a:tcPr>
                </a:tc>
                <a:extLst>
                  <a:ext uri="{0D108BD9-81ED-4DB2-BD59-A6C34878D82A}">
                    <a16:rowId xmlns:a16="http://schemas.microsoft.com/office/drawing/2014/main" val="2132518013"/>
                  </a:ext>
                </a:extLst>
              </a:tr>
            </a:tbl>
          </a:graphicData>
        </a:graphic>
      </p:graphicFrame>
      <p:graphicFrame>
        <p:nvGraphicFramePr>
          <p:cNvPr id="13" name="Tabla 12">
            <a:extLst>
              <a:ext uri="{FF2B5EF4-FFF2-40B4-BE49-F238E27FC236}">
                <a16:creationId xmlns:a16="http://schemas.microsoft.com/office/drawing/2014/main" id="{E1490281-9A82-0486-BDC6-82E7204DC74E}"/>
              </a:ext>
            </a:extLst>
          </p:cNvPr>
          <p:cNvGraphicFramePr>
            <a:graphicFrameLocks noGrp="1"/>
          </p:cNvGraphicFramePr>
          <p:nvPr>
            <p:extLst>
              <p:ext uri="{D42A27DB-BD31-4B8C-83A1-F6EECF244321}">
                <p14:modId xmlns:p14="http://schemas.microsoft.com/office/powerpoint/2010/main" val="2142322744"/>
              </p:ext>
            </p:extLst>
          </p:nvPr>
        </p:nvGraphicFramePr>
        <p:xfrm>
          <a:off x="4142405" y="2227282"/>
          <a:ext cx="8185051" cy="731520"/>
        </p:xfrm>
        <a:graphic>
          <a:graphicData uri="http://schemas.openxmlformats.org/drawingml/2006/table">
            <a:tbl>
              <a:tblPr/>
              <a:tblGrid>
                <a:gridCol w="8185051">
                  <a:extLst>
                    <a:ext uri="{9D8B030D-6E8A-4147-A177-3AD203B41FA5}">
                      <a16:colId xmlns:a16="http://schemas.microsoft.com/office/drawing/2014/main" val="3829214173"/>
                    </a:ext>
                  </a:extLst>
                </a:gridCol>
              </a:tblGrid>
              <a:tr h="0">
                <a:tc>
                  <a:txBody>
                    <a:bodyPr/>
                    <a:lstStyle/>
                    <a:p>
                      <a:r>
                        <a:rPr lang="es-ES" sz="1600" b="1" dirty="0">
                          <a:effectLst/>
                          <a:latin typeface="Helvetica" pitchFamily="2" charset="0"/>
                        </a:rPr>
                        <a:t>// </a:t>
                      </a:r>
                      <a:r>
                        <a:rPr lang="es-ES" sz="1600" b="1" dirty="0" err="1">
                          <a:effectLst/>
                          <a:latin typeface="Helvetica" pitchFamily="2" charset="0"/>
                        </a:rPr>
                        <a:t>Add</a:t>
                      </a:r>
                      <a:r>
                        <a:rPr lang="es-ES" sz="1600" b="1" dirty="0">
                          <a:effectLst/>
                          <a:latin typeface="Helvetica" pitchFamily="2" charset="0"/>
                        </a:rPr>
                        <a:t> NFT </a:t>
                      </a:r>
                      <a:r>
                        <a:rPr lang="es-ES" sz="1600" b="1" dirty="0" err="1">
                          <a:effectLst/>
                          <a:latin typeface="Helvetica" pitchFamily="2" charset="0"/>
                        </a:rPr>
                        <a:t>node</a:t>
                      </a:r>
                      <a:r>
                        <a:rPr lang="es-ES" sz="1600" dirty="0">
                          <a:effectLst/>
                          <a:latin typeface="Helvetica" pitchFamily="2" charset="0"/>
                        </a:rPr>
                        <a:t> </a:t>
                      </a:r>
                    </a:p>
                    <a:p>
                      <a:r>
                        <a:rPr lang="es-ES" sz="1600" dirty="0" err="1">
                          <a:effectLst/>
                          <a:latin typeface="Helvetica" pitchFamily="2" charset="0"/>
                        </a:rPr>
                        <a:t>addVertex</a:t>
                      </a:r>
                      <a:r>
                        <a:rPr lang="es-ES" sz="1600" dirty="0">
                          <a:effectLst/>
                          <a:latin typeface="Helvetica" pitchFamily="2" charset="0"/>
                        </a:rPr>
                        <a:t>(</a:t>
                      </a:r>
                      <a:r>
                        <a:rPr lang="es-ES" sz="1600" dirty="0" err="1">
                          <a:effectLst/>
                          <a:latin typeface="Helvetica" pitchFamily="2" charset="0"/>
                        </a:rPr>
                        <a:t>timestamp</a:t>
                      </a:r>
                      <a:r>
                        <a:rPr lang="es-ES" sz="1600" dirty="0">
                          <a:effectLst/>
                          <a:latin typeface="Helvetica" pitchFamily="2" charset="0"/>
                        </a:rPr>
                        <a:t>, </a:t>
                      </a:r>
                      <a:r>
                        <a:rPr lang="es-ES" sz="1600" dirty="0" err="1">
                          <a:effectLst/>
                          <a:latin typeface="Helvetica" pitchFamily="2" charset="0"/>
                        </a:rPr>
                        <a:t>nftID</a:t>
                      </a:r>
                      <a:r>
                        <a:rPr lang="es-ES" sz="1600" dirty="0">
                          <a:effectLst/>
                          <a:latin typeface="Helvetica" pitchFamily="2" charset="0"/>
                        </a:rPr>
                        <a:t>, </a:t>
                      </a:r>
                      <a:r>
                        <a:rPr lang="es-ES" sz="1600" dirty="0" err="1">
                          <a:effectLst/>
                          <a:latin typeface="Helvetica" pitchFamily="2" charset="0"/>
                        </a:rPr>
                        <a:t>Properties</a:t>
                      </a:r>
                      <a:r>
                        <a:rPr lang="es-ES" sz="1600" dirty="0">
                          <a:effectLst/>
                          <a:latin typeface="Helvetica" pitchFamily="2" charset="0"/>
                        </a:rPr>
                        <a:t>(</a:t>
                      </a:r>
                      <a:r>
                        <a:rPr lang="es-ES" sz="1600" dirty="0" err="1">
                          <a:effectLst/>
                          <a:latin typeface="Helvetica" pitchFamily="2" charset="0"/>
                        </a:rPr>
                        <a:t>StringProperty</a:t>
                      </a:r>
                      <a:r>
                        <a:rPr lang="es-ES" sz="1600" dirty="0">
                          <a:effectLst/>
                          <a:latin typeface="Helvetica" pitchFamily="2" charset="0"/>
                        </a:rPr>
                        <a:t>("</a:t>
                      </a:r>
                      <a:r>
                        <a:rPr lang="es-ES" sz="1600" dirty="0" err="1">
                          <a:effectLst/>
                          <a:latin typeface="Helvetica" pitchFamily="2" charset="0"/>
                        </a:rPr>
                        <a:t>priceUSD</a:t>
                      </a:r>
                      <a:r>
                        <a:rPr lang="es-ES" sz="1600" dirty="0">
                          <a:effectLst/>
                          <a:latin typeface="Helvetica" pitchFamily="2" charset="0"/>
                        </a:rPr>
                        <a:t>", </a:t>
                      </a:r>
                      <a:r>
                        <a:rPr lang="es-ES" sz="1600" dirty="0" err="1">
                          <a:effectLst/>
                          <a:latin typeface="Helvetica" pitchFamily="2" charset="0"/>
                        </a:rPr>
                        <a:t>priceUSD</a:t>
                      </a:r>
                      <a:r>
                        <a:rPr lang="es-ES" sz="1600" dirty="0">
                          <a:effectLst/>
                          <a:latin typeface="Helvetica" pitchFamily="2" charset="0"/>
                        </a:rPr>
                        <a:t>),</a:t>
                      </a:r>
                    </a:p>
                    <a:p>
                      <a:r>
                        <a:rPr lang="es-ES" sz="1600" dirty="0">
                          <a:effectLst/>
                          <a:latin typeface="Helvetica" pitchFamily="2" charset="0"/>
                        </a:rPr>
                        <a:t>      </a:t>
                      </a:r>
                      <a:r>
                        <a:rPr lang="es-ES" sz="1600" dirty="0" err="1">
                          <a:effectLst/>
                          <a:latin typeface="Helvetica" pitchFamily="2" charset="0"/>
                        </a:rPr>
                        <a:t>ImmutableProperty</a:t>
                      </a:r>
                      <a:r>
                        <a:rPr lang="es-ES" sz="1600" dirty="0">
                          <a:effectLst/>
                          <a:latin typeface="Helvetica" pitchFamily="2" charset="0"/>
                        </a:rPr>
                        <a:t>("</a:t>
                      </a:r>
                      <a:r>
                        <a:rPr lang="es-ES" sz="1600" dirty="0" err="1">
                          <a:effectLst/>
                          <a:latin typeface="Helvetica" pitchFamily="2" charset="0"/>
                        </a:rPr>
                        <a:t>collection</a:t>
                      </a:r>
                      <a:r>
                        <a:rPr lang="es-ES" sz="1600" dirty="0">
                          <a:effectLst/>
                          <a:latin typeface="Helvetica" pitchFamily="2" charset="0"/>
                        </a:rPr>
                        <a:t>", </a:t>
                      </a:r>
                      <a:r>
                        <a:rPr lang="es-ES" sz="1600" dirty="0" err="1">
                          <a:effectLst/>
                          <a:latin typeface="Helvetica" pitchFamily="2" charset="0"/>
                        </a:rPr>
                        <a:t>collection</a:t>
                      </a:r>
                      <a:r>
                        <a:rPr lang="es-ES" sz="1600" dirty="0">
                          <a:effectLst/>
                          <a:latin typeface="Helvetica" pitchFamily="2" charset="0"/>
                        </a:rPr>
                        <a:t>)), </a:t>
                      </a:r>
                      <a:r>
                        <a:rPr lang="es-ES" sz="1600" dirty="0" err="1">
                          <a:effectLst/>
                          <a:latin typeface="Helvetica" pitchFamily="2" charset="0"/>
                        </a:rPr>
                        <a:t>Type</a:t>
                      </a:r>
                      <a:r>
                        <a:rPr lang="es-ES" sz="1600" dirty="0">
                          <a:effectLst/>
                          <a:latin typeface="Helvetica" pitchFamily="2" charset="0"/>
                        </a:rPr>
                        <a:t>("NFT")) </a:t>
                      </a:r>
                    </a:p>
                  </a:txBody>
                  <a:tcPr marL="47625" marR="47625" marT="0" marB="0">
                    <a:lnL>
                      <a:noFill/>
                    </a:lnL>
                    <a:lnR>
                      <a:noFill/>
                    </a:lnR>
                    <a:lnT>
                      <a:noFill/>
                    </a:lnT>
                    <a:lnB>
                      <a:noFill/>
                    </a:lnB>
                  </a:tcPr>
                </a:tc>
                <a:extLst>
                  <a:ext uri="{0D108BD9-81ED-4DB2-BD59-A6C34878D82A}">
                    <a16:rowId xmlns:a16="http://schemas.microsoft.com/office/drawing/2014/main" val="3001459992"/>
                  </a:ext>
                </a:extLst>
              </a:tr>
            </a:tbl>
          </a:graphicData>
        </a:graphic>
      </p:graphicFrame>
      <p:graphicFrame>
        <p:nvGraphicFramePr>
          <p:cNvPr id="14" name="Tabla 13">
            <a:extLst>
              <a:ext uri="{FF2B5EF4-FFF2-40B4-BE49-F238E27FC236}">
                <a16:creationId xmlns:a16="http://schemas.microsoft.com/office/drawing/2014/main" id="{67B995A6-0779-69ED-D98D-9667BE45ADB3}"/>
              </a:ext>
            </a:extLst>
          </p:cNvPr>
          <p:cNvGraphicFramePr>
            <a:graphicFrameLocks noGrp="1"/>
          </p:cNvGraphicFramePr>
          <p:nvPr>
            <p:extLst>
              <p:ext uri="{D42A27DB-BD31-4B8C-83A1-F6EECF244321}">
                <p14:modId xmlns:p14="http://schemas.microsoft.com/office/powerpoint/2010/main" val="1562407815"/>
              </p:ext>
            </p:extLst>
          </p:nvPr>
        </p:nvGraphicFramePr>
        <p:xfrm>
          <a:off x="4116689" y="3111475"/>
          <a:ext cx="8185051" cy="731520"/>
        </p:xfrm>
        <a:graphic>
          <a:graphicData uri="http://schemas.openxmlformats.org/drawingml/2006/table">
            <a:tbl>
              <a:tblPr/>
              <a:tblGrid>
                <a:gridCol w="8185051">
                  <a:extLst>
                    <a:ext uri="{9D8B030D-6E8A-4147-A177-3AD203B41FA5}">
                      <a16:colId xmlns:a16="http://schemas.microsoft.com/office/drawing/2014/main" val="418454139"/>
                    </a:ext>
                  </a:extLst>
                </a:gridCol>
              </a:tblGrid>
              <a:tr h="0">
                <a:tc>
                  <a:txBody>
                    <a:bodyPr/>
                    <a:lstStyle/>
                    <a:p>
                      <a:r>
                        <a:rPr lang="es-ES" sz="1600" b="1" dirty="0">
                          <a:effectLst/>
                          <a:latin typeface="Helvetica" pitchFamily="2" charset="0"/>
                        </a:rPr>
                        <a:t>// </a:t>
                      </a:r>
                      <a:r>
                        <a:rPr lang="es-ES" sz="1600" b="1" dirty="0" err="1">
                          <a:effectLst/>
                          <a:latin typeface="Helvetica" pitchFamily="2" charset="0"/>
                        </a:rPr>
                        <a:t>Add</a:t>
                      </a:r>
                      <a:r>
                        <a:rPr lang="es-ES" sz="1600" b="1" dirty="0">
                          <a:effectLst/>
                          <a:latin typeface="Helvetica" pitchFamily="2" charset="0"/>
                        </a:rPr>
                        <a:t> Trader </a:t>
                      </a:r>
                      <a:r>
                        <a:rPr lang="es-ES" sz="1600" b="1" dirty="0" err="1">
                          <a:effectLst/>
                          <a:latin typeface="Helvetica" pitchFamily="2" charset="0"/>
                        </a:rPr>
                        <a:t>vertex</a:t>
                      </a:r>
                      <a:r>
                        <a:rPr lang="es-ES" sz="1600" b="1" dirty="0">
                          <a:effectLst/>
                          <a:latin typeface="Helvetica" pitchFamily="2" charset="0"/>
                        </a:rPr>
                        <a:t> </a:t>
                      </a:r>
                      <a:r>
                        <a:rPr lang="es-ES" sz="1600" b="1" dirty="0" err="1">
                          <a:effectLst/>
                          <a:latin typeface="Helvetica" pitchFamily="2" charset="0"/>
                        </a:rPr>
                        <a:t>for</a:t>
                      </a:r>
                      <a:r>
                        <a:rPr lang="es-ES" sz="1600" b="1" dirty="0">
                          <a:effectLst/>
                          <a:latin typeface="Helvetica" pitchFamily="2" charset="0"/>
                        </a:rPr>
                        <a:t> </a:t>
                      </a:r>
                      <a:r>
                        <a:rPr lang="es-ES" sz="1600" b="1" dirty="0" err="1">
                          <a:effectLst/>
                          <a:latin typeface="Helvetica" pitchFamily="2" charset="0"/>
                        </a:rPr>
                        <a:t>seller</a:t>
                      </a:r>
                      <a:r>
                        <a:rPr lang="es-ES" sz="1600" dirty="0">
                          <a:effectLst/>
                          <a:latin typeface="Helvetica" pitchFamily="2" charset="0"/>
                        </a:rPr>
                        <a:t> </a:t>
                      </a:r>
                    </a:p>
                    <a:p>
                      <a:r>
                        <a:rPr lang="es-ES" sz="1600" dirty="0" err="1">
                          <a:effectLst/>
                          <a:latin typeface="Helvetica" pitchFamily="2" charset="0"/>
                        </a:rPr>
                        <a:t>addVertex</a:t>
                      </a:r>
                      <a:r>
                        <a:rPr lang="es-ES" sz="1600" dirty="0">
                          <a:effectLst/>
                          <a:latin typeface="Helvetica" pitchFamily="2" charset="0"/>
                        </a:rPr>
                        <a:t>(</a:t>
                      </a:r>
                      <a:r>
                        <a:rPr lang="es-ES" sz="1600" dirty="0" err="1">
                          <a:effectLst/>
                          <a:latin typeface="Helvetica" pitchFamily="2" charset="0"/>
                        </a:rPr>
                        <a:t>timestamp</a:t>
                      </a:r>
                      <a:r>
                        <a:rPr lang="es-ES" sz="1600" dirty="0">
                          <a:effectLst/>
                          <a:latin typeface="Helvetica" pitchFamily="2" charset="0"/>
                        </a:rPr>
                        <a:t>, </a:t>
                      </a:r>
                      <a:r>
                        <a:rPr lang="es-ES" sz="1600" dirty="0" err="1">
                          <a:effectLst/>
                          <a:latin typeface="Helvetica" pitchFamily="2" charset="0"/>
                        </a:rPr>
                        <a:t>sellerID</a:t>
                      </a:r>
                      <a:r>
                        <a:rPr lang="es-ES" sz="1600" dirty="0">
                          <a:effectLst/>
                          <a:latin typeface="Helvetica" pitchFamily="2" charset="0"/>
                        </a:rPr>
                        <a:t>, </a:t>
                      </a:r>
                      <a:r>
                        <a:rPr lang="es-ES" sz="1600" dirty="0" err="1">
                          <a:effectLst/>
                          <a:latin typeface="Helvetica" pitchFamily="2" charset="0"/>
                        </a:rPr>
                        <a:t>Properties</a:t>
                      </a:r>
                      <a:r>
                        <a:rPr lang="es-ES" sz="1600" dirty="0">
                          <a:effectLst/>
                          <a:latin typeface="Helvetica" pitchFamily="2" charset="0"/>
                        </a:rPr>
                        <a:t>(</a:t>
                      </a:r>
                      <a:r>
                        <a:rPr lang="es-ES" sz="1600" dirty="0" err="1">
                          <a:effectLst/>
                          <a:latin typeface="Helvetica" pitchFamily="2" charset="0"/>
                        </a:rPr>
                        <a:t>StringProperty</a:t>
                      </a:r>
                      <a:r>
                        <a:rPr lang="es-ES" sz="1600" dirty="0">
                          <a:effectLst/>
                          <a:latin typeface="Helvetica" pitchFamily="2" charset="0"/>
                        </a:rPr>
                        <a:t>("nft", nft),</a:t>
                      </a:r>
                    </a:p>
                    <a:p>
                      <a:r>
                        <a:rPr lang="es-ES" sz="1600" dirty="0">
                          <a:effectLst/>
                          <a:latin typeface="Helvetica" pitchFamily="2" charset="0"/>
                        </a:rPr>
                        <a:t>      </a:t>
                      </a:r>
                      <a:r>
                        <a:rPr lang="es-ES" sz="1600" dirty="0" err="1">
                          <a:effectLst/>
                          <a:latin typeface="Helvetica" pitchFamily="2" charset="0"/>
                        </a:rPr>
                        <a:t>ImmutableProperty</a:t>
                      </a:r>
                      <a:r>
                        <a:rPr lang="es-ES" sz="1600" dirty="0">
                          <a:effectLst/>
                          <a:latin typeface="Helvetica" pitchFamily="2" charset="0"/>
                        </a:rPr>
                        <a:t>("</a:t>
                      </a:r>
                      <a:r>
                        <a:rPr lang="es-ES" sz="1600" dirty="0" err="1">
                          <a:effectLst/>
                          <a:latin typeface="Helvetica" pitchFamily="2" charset="0"/>
                        </a:rPr>
                        <a:t>address</a:t>
                      </a:r>
                      <a:r>
                        <a:rPr lang="es-ES" sz="1600" dirty="0">
                          <a:effectLst/>
                          <a:latin typeface="Helvetica" pitchFamily="2" charset="0"/>
                        </a:rPr>
                        <a:t>", </a:t>
                      </a:r>
                      <a:r>
                        <a:rPr lang="es-ES" sz="1600" dirty="0" err="1">
                          <a:effectLst/>
                          <a:latin typeface="Helvetica" pitchFamily="2" charset="0"/>
                        </a:rPr>
                        <a:t>seller</a:t>
                      </a:r>
                      <a:r>
                        <a:rPr lang="es-ES" sz="1600" dirty="0">
                          <a:effectLst/>
                          <a:latin typeface="Helvetica" pitchFamily="2" charset="0"/>
                        </a:rPr>
                        <a:t>)), </a:t>
                      </a:r>
                      <a:r>
                        <a:rPr lang="es-ES" sz="1600" dirty="0" err="1">
                          <a:effectLst/>
                          <a:latin typeface="Helvetica" pitchFamily="2" charset="0"/>
                        </a:rPr>
                        <a:t>Type</a:t>
                      </a:r>
                      <a:r>
                        <a:rPr lang="es-ES" sz="1600" dirty="0">
                          <a:effectLst/>
                          <a:latin typeface="Helvetica" pitchFamily="2" charset="0"/>
                        </a:rPr>
                        <a:t>("Trader")) </a:t>
                      </a:r>
                    </a:p>
                  </a:txBody>
                  <a:tcPr marL="47625" marR="47625" marT="0" marB="0">
                    <a:lnL>
                      <a:noFill/>
                    </a:lnL>
                    <a:lnR>
                      <a:noFill/>
                    </a:lnR>
                    <a:lnT>
                      <a:noFill/>
                    </a:lnT>
                    <a:lnB>
                      <a:noFill/>
                    </a:lnB>
                  </a:tcPr>
                </a:tc>
                <a:extLst>
                  <a:ext uri="{0D108BD9-81ED-4DB2-BD59-A6C34878D82A}">
                    <a16:rowId xmlns:a16="http://schemas.microsoft.com/office/drawing/2014/main" val="1323064051"/>
                  </a:ext>
                </a:extLst>
              </a:tr>
            </a:tbl>
          </a:graphicData>
        </a:graphic>
      </p:graphicFrame>
      <p:graphicFrame>
        <p:nvGraphicFramePr>
          <p:cNvPr id="15" name="Tabla 14">
            <a:extLst>
              <a:ext uri="{FF2B5EF4-FFF2-40B4-BE49-F238E27FC236}">
                <a16:creationId xmlns:a16="http://schemas.microsoft.com/office/drawing/2014/main" id="{FDF229AD-C780-1FA1-89D8-C5A4AA5A6F1D}"/>
              </a:ext>
            </a:extLst>
          </p:cNvPr>
          <p:cNvGraphicFramePr>
            <a:graphicFrameLocks noGrp="1"/>
          </p:cNvGraphicFramePr>
          <p:nvPr>
            <p:extLst>
              <p:ext uri="{D42A27DB-BD31-4B8C-83A1-F6EECF244321}">
                <p14:modId xmlns:p14="http://schemas.microsoft.com/office/powerpoint/2010/main" val="2096972460"/>
              </p:ext>
            </p:extLst>
          </p:nvPr>
        </p:nvGraphicFramePr>
        <p:xfrm>
          <a:off x="4103829" y="3999975"/>
          <a:ext cx="8185051" cy="731520"/>
        </p:xfrm>
        <a:graphic>
          <a:graphicData uri="http://schemas.openxmlformats.org/drawingml/2006/table">
            <a:tbl>
              <a:tblPr/>
              <a:tblGrid>
                <a:gridCol w="8185051">
                  <a:extLst>
                    <a:ext uri="{9D8B030D-6E8A-4147-A177-3AD203B41FA5}">
                      <a16:colId xmlns:a16="http://schemas.microsoft.com/office/drawing/2014/main" val="418454139"/>
                    </a:ext>
                  </a:extLst>
                </a:gridCol>
              </a:tblGrid>
              <a:tr h="0">
                <a:tc>
                  <a:txBody>
                    <a:bodyPr/>
                    <a:lstStyle/>
                    <a:p>
                      <a:r>
                        <a:rPr lang="es-ES" sz="1600" b="1" dirty="0">
                          <a:effectLst/>
                          <a:latin typeface="Helvetica" pitchFamily="2" charset="0"/>
                        </a:rPr>
                        <a:t>// </a:t>
                      </a:r>
                      <a:r>
                        <a:rPr lang="es-ES" sz="1600" b="1" dirty="0" err="1">
                          <a:effectLst/>
                          <a:latin typeface="Helvetica" pitchFamily="2" charset="0"/>
                        </a:rPr>
                        <a:t>Add</a:t>
                      </a:r>
                      <a:r>
                        <a:rPr lang="es-ES" sz="1600" b="1" dirty="0">
                          <a:effectLst/>
                          <a:latin typeface="Helvetica" pitchFamily="2" charset="0"/>
                        </a:rPr>
                        <a:t> Trader </a:t>
                      </a:r>
                      <a:r>
                        <a:rPr lang="es-ES" sz="1600" b="1" dirty="0" err="1">
                          <a:effectLst/>
                          <a:latin typeface="Helvetica" pitchFamily="2" charset="0"/>
                        </a:rPr>
                        <a:t>vertex</a:t>
                      </a:r>
                      <a:r>
                        <a:rPr lang="es-ES" sz="1600" b="1" dirty="0">
                          <a:effectLst/>
                          <a:latin typeface="Helvetica" pitchFamily="2" charset="0"/>
                        </a:rPr>
                        <a:t> </a:t>
                      </a:r>
                      <a:r>
                        <a:rPr lang="es-ES" sz="1600" b="1" dirty="0" err="1">
                          <a:effectLst/>
                          <a:latin typeface="Helvetica" pitchFamily="2" charset="0"/>
                        </a:rPr>
                        <a:t>for</a:t>
                      </a:r>
                      <a:r>
                        <a:rPr lang="es-ES" sz="1600" b="1" dirty="0">
                          <a:effectLst/>
                          <a:latin typeface="Helvetica" pitchFamily="2" charset="0"/>
                        </a:rPr>
                        <a:t> </a:t>
                      </a:r>
                      <a:r>
                        <a:rPr lang="es-ES" sz="1600" b="1" dirty="0" err="1">
                          <a:effectLst/>
                          <a:latin typeface="Helvetica" pitchFamily="2" charset="0"/>
                        </a:rPr>
                        <a:t>buyer</a:t>
                      </a:r>
                      <a:r>
                        <a:rPr lang="es-ES" sz="1600" dirty="0">
                          <a:effectLst/>
                          <a:latin typeface="Helvetica" pitchFamily="2" charset="0"/>
                        </a:rPr>
                        <a:t> </a:t>
                      </a:r>
                    </a:p>
                    <a:p>
                      <a:r>
                        <a:rPr lang="es-ES" sz="1600" dirty="0" err="1">
                          <a:effectLst/>
                          <a:latin typeface="Helvetica" pitchFamily="2" charset="0"/>
                        </a:rPr>
                        <a:t>addVertex</a:t>
                      </a:r>
                      <a:r>
                        <a:rPr lang="es-ES" sz="1600" dirty="0">
                          <a:effectLst/>
                          <a:latin typeface="Helvetica" pitchFamily="2" charset="0"/>
                        </a:rPr>
                        <a:t>(</a:t>
                      </a:r>
                      <a:r>
                        <a:rPr lang="es-ES" sz="1600" dirty="0" err="1">
                          <a:effectLst/>
                          <a:latin typeface="Helvetica" pitchFamily="2" charset="0"/>
                        </a:rPr>
                        <a:t>timestamp</a:t>
                      </a:r>
                      <a:r>
                        <a:rPr lang="es-ES" sz="1600" dirty="0">
                          <a:effectLst/>
                          <a:latin typeface="Helvetica" pitchFamily="2" charset="0"/>
                        </a:rPr>
                        <a:t>, </a:t>
                      </a:r>
                      <a:r>
                        <a:rPr lang="es-ES" sz="1600" dirty="0" err="1">
                          <a:effectLst/>
                          <a:latin typeface="Helvetica" pitchFamily="2" charset="0"/>
                        </a:rPr>
                        <a:t>buyerID</a:t>
                      </a:r>
                      <a:r>
                        <a:rPr lang="es-ES" sz="1600" dirty="0">
                          <a:effectLst/>
                          <a:latin typeface="Helvetica" pitchFamily="2" charset="0"/>
                        </a:rPr>
                        <a:t>, </a:t>
                      </a:r>
                      <a:r>
                        <a:rPr lang="es-ES" sz="1600" dirty="0" err="1">
                          <a:effectLst/>
                          <a:latin typeface="Helvetica" pitchFamily="2" charset="0"/>
                        </a:rPr>
                        <a:t>Properties</a:t>
                      </a:r>
                      <a:r>
                        <a:rPr lang="es-ES" sz="1600" dirty="0">
                          <a:effectLst/>
                          <a:latin typeface="Helvetica" pitchFamily="2" charset="0"/>
                        </a:rPr>
                        <a:t>(</a:t>
                      </a:r>
                      <a:r>
                        <a:rPr lang="es-ES" sz="1600" dirty="0" err="1">
                          <a:effectLst/>
                          <a:latin typeface="Helvetica" pitchFamily="2" charset="0"/>
                        </a:rPr>
                        <a:t>StringProperty</a:t>
                      </a:r>
                      <a:r>
                        <a:rPr lang="es-ES" sz="1600" dirty="0">
                          <a:effectLst/>
                          <a:latin typeface="Helvetica" pitchFamily="2" charset="0"/>
                        </a:rPr>
                        <a:t>("nft", nft),</a:t>
                      </a:r>
                    </a:p>
                    <a:p>
                      <a:r>
                        <a:rPr lang="es-ES" sz="1600" dirty="0">
                          <a:effectLst/>
                          <a:latin typeface="Helvetica" pitchFamily="2" charset="0"/>
                        </a:rPr>
                        <a:t>      </a:t>
                      </a:r>
                      <a:r>
                        <a:rPr lang="es-ES" sz="1600" dirty="0" err="1">
                          <a:effectLst/>
                          <a:latin typeface="Helvetica" pitchFamily="2" charset="0"/>
                        </a:rPr>
                        <a:t>ImmutableProperty</a:t>
                      </a:r>
                      <a:r>
                        <a:rPr lang="es-ES" sz="1600" dirty="0">
                          <a:effectLst/>
                          <a:latin typeface="Helvetica" pitchFamily="2" charset="0"/>
                        </a:rPr>
                        <a:t>("</a:t>
                      </a:r>
                      <a:r>
                        <a:rPr lang="es-ES" sz="1600" dirty="0" err="1">
                          <a:effectLst/>
                          <a:latin typeface="Helvetica" pitchFamily="2" charset="0"/>
                        </a:rPr>
                        <a:t>address</a:t>
                      </a:r>
                      <a:r>
                        <a:rPr lang="es-ES" sz="1600" dirty="0">
                          <a:effectLst/>
                          <a:latin typeface="Helvetica" pitchFamily="2" charset="0"/>
                        </a:rPr>
                        <a:t>", </a:t>
                      </a:r>
                      <a:r>
                        <a:rPr lang="es-ES" sz="1600" dirty="0" err="1">
                          <a:effectLst/>
                          <a:latin typeface="Helvetica" pitchFamily="2" charset="0"/>
                        </a:rPr>
                        <a:t>buyer</a:t>
                      </a:r>
                      <a:r>
                        <a:rPr lang="es-ES" sz="1600" dirty="0">
                          <a:effectLst/>
                          <a:latin typeface="Helvetica" pitchFamily="2" charset="0"/>
                        </a:rPr>
                        <a:t>)), </a:t>
                      </a:r>
                      <a:r>
                        <a:rPr lang="es-ES" sz="1600" dirty="0" err="1">
                          <a:effectLst/>
                          <a:latin typeface="Helvetica" pitchFamily="2" charset="0"/>
                        </a:rPr>
                        <a:t>Type</a:t>
                      </a:r>
                      <a:r>
                        <a:rPr lang="es-ES" sz="1600" dirty="0">
                          <a:effectLst/>
                          <a:latin typeface="Helvetica" pitchFamily="2" charset="0"/>
                        </a:rPr>
                        <a:t>("Trader")) </a:t>
                      </a:r>
                    </a:p>
                  </a:txBody>
                  <a:tcPr marL="47625" marR="47625" marT="0" marB="0">
                    <a:lnL>
                      <a:noFill/>
                    </a:lnL>
                    <a:lnR>
                      <a:noFill/>
                    </a:lnR>
                    <a:lnT>
                      <a:noFill/>
                    </a:lnT>
                    <a:lnB>
                      <a:noFill/>
                    </a:lnB>
                  </a:tcPr>
                </a:tc>
                <a:extLst>
                  <a:ext uri="{0D108BD9-81ED-4DB2-BD59-A6C34878D82A}">
                    <a16:rowId xmlns:a16="http://schemas.microsoft.com/office/drawing/2014/main" val="1323064051"/>
                  </a:ext>
                </a:extLst>
              </a:tr>
            </a:tbl>
          </a:graphicData>
        </a:graphic>
      </p:graphicFrame>
      <p:graphicFrame>
        <p:nvGraphicFramePr>
          <p:cNvPr id="16" name="Tabla 15">
            <a:extLst>
              <a:ext uri="{FF2B5EF4-FFF2-40B4-BE49-F238E27FC236}">
                <a16:creationId xmlns:a16="http://schemas.microsoft.com/office/drawing/2014/main" id="{24511B27-FE81-05B1-42F2-B8F04E3BBB66}"/>
              </a:ext>
            </a:extLst>
          </p:cNvPr>
          <p:cNvGraphicFramePr>
            <a:graphicFrameLocks noGrp="1"/>
          </p:cNvGraphicFramePr>
          <p:nvPr>
            <p:extLst>
              <p:ext uri="{D42A27DB-BD31-4B8C-83A1-F6EECF244321}">
                <p14:modId xmlns:p14="http://schemas.microsoft.com/office/powerpoint/2010/main" val="1612783478"/>
              </p:ext>
            </p:extLst>
          </p:nvPr>
        </p:nvGraphicFramePr>
        <p:xfrm>
          <a:off x="4129546" y="4888475"/>
          <a:ext cx="8159334" cy="487680"/>
        </p:xfrm>
        <a:graphic>
          <a:graphicData uri="http://schemas.openxmlformats.org/drawingml/2006/table">
            <a:tbl>
              <a:tblPr/>
              <a:tblGrid>
                <a:gridCol w="8159334">
                  <a:extLst>
                    <a:ext uri="{9D8B030D-6E8A-4147-A177-3AD203B41FA5}">
                      <a16:colId xmlns:a16="http://schemas.microsoft.com/office/drawing/2014/main" val="3142085234"/>
                    </a:ext>
                  </a:extLst>
                </a:gridCol>
              </a:tblGrid>
              <a:tr h="0">
                <a:tc>
                  <a:txBody>
                    <a:bodyPr/>
                    <a:lstStyle/>
                    <a:p>
                      <a:r>
                        <a:rPr lang="es-ES" sz="1600" b="1" dirty="0">
                          <a:effectLst/>
                          <a:latin typeface="Helvetica" pitchFamily="2" charset="0"/>
                        </a:rPr>
                        <a:t>// </a:t>
                      </a:r>
                      <a:r>
                        <a:rPr lang="es-ES" sz="1600" b="1" dirty="0" err="1">
                          <a:effectLst/>
                          <a:latin typeface="Helvetica" pitchFamily="2" charset="0"/>
                        </a:rPr>
                        <a:t>Add</a:t>
                      </a:r>
                      <a:r>
                        <a:rPr lang="es-ES" sz="1600" b="1" dirty="0">
                          <a:effectLst/>
                          <a:latin typeface="Helvetica" pitchFamily="2" charset="0"/>
                        </a:rPr>
                        <a:t> NFT Transaction </a:t>
                      </a:r>
                      <a:r>
                        <a:rPr lang="es-ES" sz="1600" b="1" dirty="0" err="1">
                          <a:effectLst/>
                          <a:latin typeface="Helvetica" pitchFamily="2" charset="0"/>
                        </a:rPr>
                        <a:t>edge</a:t>
                      </a:r>
                      <a:r>
                        <a:rPr lang="es-ES" sz="1600" dirty="0">
                          <a:effectLst/>
                          <a:latin typeface="Helvetica" pitchFamily="2" charset="0"/>
                        </a:rPr>
                        <a:t> </a:t>
                      </a:r>
                    </a:p>
                    <a:p>
                      <a:r>
                        <a:rPr lang="es-ES" sz="1600" dirty="0" err="1">
                          <a:effectLst/>
                          <a:latin typeface="Helvetica" pitchFamily="2" charset="0"/>
                        </a:rPr>
                        <a:t>edge</a:t>
                      </a:r>
                      <a:r>
                        <a:rPr lang="es-ES" sz="1600" dirty="0">
                          <a:effectLst/>
                          <a:latin typeface="Helvetica" pitchFamily="2" charset="0"/>
                        </a:rPr>
                        <a:t> </a:t>
                      </a:r>
                      <a:r>
                        <a:rPr lang="es-ES" sz="1600" dirty="0" err="1">
                          <a:effectLst/>
                          <a:latin typeface="Helvetica" pitchFamily="2" charset="0"/>
                        </a:rPr>
                        <a:t>addEdge</a:t>
                      </a:r>
                      <a:r>
                        <a:rPr lang="es-ES" sz="1600" dirty="0">
                          <a:effectLst/>
                          <a:latin typeface="Helvetica" pitchFamily="2" charset="0"/>
                        </a:rPr>
                        <a:t>(</a:t>
                      </a:r>
                      <a:r>
                        <a:rPr lang="es-ES" sz="1600" dirty="0" err="1">
                          <a:effectLst/>
                          <a:latin typeface="Helvetica" pitchFamily="2" charset="0"/>
                        </a:rPr>
                        <a:t>timestamp</a:t>
                      </a:r>
                      <a:r>
                        <a:rPr lang="es-ES" sz="1600" dirty="0">
                          <a:effectLst/>
                          <a:latin typeface="Helvetica" pitchFamily="2" charset="0"/>
                        </a:rPr>
                        <a:t>, </a:t>
                      </a:r>
                      <a:r>
                        <a:rPr lang="es-ES" sz="1600" dirty="0" err="1">
                          <a:effectLst/>
                          <a:latin typeface="Helvetica" pitchFamily="2" charset="0"/>
                        </a:rPr>
                        <a:t>buyerID</a:t>
                      </a:r>
                      <a:r>
                        <a:rPr lang="es-ES" sz="1600" dirty="0">
                          <a:effectLst/>
                          <a:latin typeface="Helvetica" pitchFamily="2" charset="0"/>
                        </a:rPr>
                        <a:t>, </a:t>
                      </a:r>
                      <a:r>
                        <a:rPr lang="es-ES" sz="1600" dirty="0" err="1">
                          <a:effectLst/>
                          <a:latin typeface="Helvetica" pitchFamily="2" charset="0"/>
                        </a:rPr>
                        <a:t>sellerID</a:t>
                      </a:r>
                      <a:r>
                        <a:rPr lang="es-ES" sz="1600" dirty="0">
                          <a:effectLst/>
                          <a:latin typeface="Helvetica" pitchFamily="2" charset="0"/>
                        </a:rPr>
                        <a:t>, </a:t>
                      </a:r>
                      <a:r>
                        <a:rPr lang="es-ES" sz="1600" dirty="0" err="1">
                          <a:effectLst/>
                          <a:latin typeface="Helvetica" pitchFamily="2" charset="0"/>
                        </a:rPr>
                        <a:t>Type</a:t>
                      </a:r>
                      <a:r>
                        <a:rPr lang="es-ES" sz="1600" dirty="0">
                          <a:effectLst/>
                          <a:latin typeface="Helvetica" pitchFamily="2" charset="0"/>
                        </a:rPr>
                        <a:t>("NFT Transaction"))</a:t>
                      </a:r>
                    </a:p>
                  </a:txBody>
                  <a:tcPr marL="47625" marR="47625" marT="0" marB="0">
                    <a:lnL>
                      <a:noFill/>
                    </a:lnL>
                    <a:lnR>
                      <a:noFill/>
                    </a:lnR>
                    <a:lnT>
                      <a:noFill/>
                    </a:lnT>
                    <a:lnB>
                      <a:noFill/>
                    </a:lnB>
                  </a:tcPr>
                </a:tc>
                <a:extLst>
                  <a:ext uri="{0D108BD9-81ED-4DB2-BD59-A6C34878D82A}">
                    <a16:rowId xmlns:a16="http://schemas.microsoft.com/office/drawing/2014/main" val="4067992579"/>
                  </a:ext>
                </a:extLst>
              </a:tr>
            </a:tbl>
          </a:graphicData>
        </a:graphic>
      </p:graphicFrame>
      <p:graphicFrame>
        <p:nvGraphicFramePr>
          <p:cNvPr id="17" name="Tabla 16">
            <a:extLst>
              <a:ext uri="{FF2B5EF4-FFF2-40B4-BE49-F238E27FC236}">
                <a16:creationId xmlns:a16="http://schemas.microsoft.com/office/drawing/2014/main" id="{013AF34F-55F8-6410-78C7-9FF558B56784}"/>
              </a:ext>
            </a:extLst>
          </p:cNvPr>
          <p:cNvGraphicFramePr>
            <a:graphicFrameLocks noGrp="1"/>
          </p:cNvGraphicFramePr>
          <p:nvPr>
            <p:extLst>
              <p:ext uri="{D42A27DB-BD31-4B8C-83A1-F6EECF244321}">
                <p14:modId xmlns:p14="http://schemas.microsoft.com/office/powerpoint/2010/main" val="2056139692"/>
              </p:ext>
            </p:extLst>
          </p:nvPr>
        </p:nvGraphicFramePr>
        <p:xfrm>
          <a:off x="4116688" y="5549640"/>
          <a:ext cx="6172200" cy="487680"/>
        </p:xfrm>
        <a:graphic>
          <a:graphicData uri="http://schemas.openxmlformats.org/drawingml/2006/table">
            <a:tbl>
              <a:tblPr/>
              <a:tblGrid>
                <a:gridCol w="6172200">
                  <a:extLst>
                    <a:ext uri="{9D8B030D-6E8A-4147-A177-3AD203B41FA5}">
                      <a16:colId xmlns:a16="http://schemas.microsoft.com/office/drawing/2014/main" val="2029592620"/>
                    </a:ext>
                  </a:extLst>
                </a:gridCol>
              </a:tblGrid>
              <a:tr h="0">
                <a:tc>
                  <a:txBody>
                    <a:bodyPr/>
                    <a:lstStyle/>
                    <a:p>
                      <a:r>
                        <a:rPr lang="es-ES" sz="1600" b="1" dirty="0">
                          <a:effectLst/>
                          <a:latin typeface="Helvetica" pitchFamily="2" charset="0"/>
                        </a:rPr>
                        <a:t>// </a:t>
                      </a:r>
                      <a:r>
                        <a:rPr lang="es-ES" sz="1600" b="1" dirty="0" err="1">
                          <a:effectLst/>
                          <a:latin typeface="Helvetica" pitchFamily="2" charset="0"/>
                        </a:rPr>
                        <a:t>Add</a:t>
                      </a:r>
                      <a:r>
                        <a:rPr lang="es-ES" sz="1600" b="1" dirty="0">
                          <a:effectLst/>
                          <a:latin typeface="Helvetica" pitchFamily="2" charset="0"/>
                        </a:rPr>
                        <a:t> NFT Ownership </a:t>
                      </a:r>
                      <a:r>
                        <a:rPr lang="es-ES" sz="1600" b="1" dirty="0" err="1">
                          <a:effectLst/>
                          <a:latin typeface="Helvetica" pitchFamily="2" charset="0"/>
                        </a:rPr>
                        <a:t>edge</a:t>
                      </a:r>
                      <a:r>
                        <a:rPr lang="es-ES" sz="1600" b="1" dirty="0">
                          <a:effectLst/>
                          <a:latin typeface="Helvetica" pitchFamily="2" charset="0"/>
                        </a:rPr>
                        <a:t> </a:t>
                      </a:r>
                      <a:r>
                        <a:rPr lang="es-ES" sz="1600" b="1" dirty="0" err="1">
                          <a:effectLst/>
                          <a:latin typeface="Helvetica" pitchFamily="2" charset="0"/>
                        </a:rPr>
                        <a:t>for</a:t>
                      </a:r>
                      <a:r>
                        <a:rPr lang="es-ES" sz="1600" b="1" dirty="0">
                          <a:effectLst/>
                          <a:latin typeface="Helvetica" pitchFamily="2" charset="0"/>
                        </a:rPr>
                        <a:t> </a:t>
                      </a:r>
                      <a:r>
                        <a:rPr lang="es-ES" sz="1600" b="1" dirty="0" err="1">
                          <a:effectLst/>
                          <a:latin typeface="Helvetica" pitchFamily="2" charset="0"/>
                        </a:rPr>
                        <a:t>buyer</a:t>
                      </a:r>
                      <a:r>
                        <a:rPr lang="es-ES" sz="1600" dirty="0">
                          <a:effectLst/>
                          <a:latin typeface="Helvetica" pitchFamily="2" charset="0"/>
                        </a:rPr>
                        <a:t> </a:t>
                      </a:r>
                    </a:p>
                    <a:p>
                      <a:r>
                        <a:rPr lang="es-ES" sz="1600" dirty="0" err="1">
                          <a:effectLst/>
                          <a:latin typeface="Helvetica" pitchFamily="2" charset="0"/>
                        </a:rPr>
                        <a:t>addEdge</a:t>
                      </a:r>
                      <a:r>
                        <a:rPr lang="es-ES" sz="1600" dirty="0">
                          <a:effectLst/>
                          <a:latin typeface="Helvetica" pitchFamily="2" charset="0"/>
                        </a:rPr>
                        <a:t>(</a:t>
                      </a:r>
                      <a:r>
                        <a:rPr lang="es-ES" sz="1600" dirty="0" err="1">
                          <a:effectLst/>
                          <a:latin typeface="Helvetica" pitchFamily="2" charset="0"/>
                        </a:rPr>
                        <a:t>timestamp</a:t>
                      </a:r>
                      <a:r>
                        <a:rPr lang="es-ES" sz="1600" dirty="0">
                          <a:effectLst/>
                          <a:latin typeface="Helvetica" pitchFamily="2" charset="0"/>
                        </a:rPr>
                        <a:t>, </a:t>
                      </a:r>
                      <a:r>
                        <a:rPr lang="es-ES" sz="1600" dirty="0" err="1">
                          <a:effectLst/>
                          <a:latin typeface="Helvetica" pitchFamily="2" charset="0"/>
                        </a:rPr>
                        <a:t>buyerID</a:t>
                      </a:r>
                      <a:r>
                        <a:rPr lang="es-ES" sz="1600" dirty="0">
                          <a:effectLst/>
                          <a:latin typeface="Helvetica" pitchFamily="2" charset="0"/>
                        </a:rPr>
                        <a:t>, </a:t>
                      </a:r>
                      <a:r>
                        <a:rPr lang="es-ES" sz="1600" dirty="0" err="1">
                          <a:effectLst/>
                          <a:latin typeface="Helvetica" pitchFamily="2" charset="0"/>
                        </a:rPr>
                        <a:t>nftID</a:t>
                      </a:r>
                      <a:r>
                        <a:rPr lang="es-ES" sz="1600" dirty="0">
                          <a:effectLst/>
                          <a:latin typeface="Helvetica" pitchFamily="2" charset="0"/>
                        </a:rPr>
                        <a:t>, </a:t>
                      </a:r>
                      <a:r>
                        <a:rPr lang="es-ES" sz="1600" dirty="0" err="1">
                          <a:effectLst/>
                          <a:latin typeface="Helvetica" pitchFamily="2" charset="0"/>
                        </a:rPr>
                        <a:t>Type</a:t>
                      </a:r>
                      <a:r>
                        <a:rPr lang="es-ES" sz="1600" dirty="0">
                          <a:effectLst/>
                          <a:latin typeface="Helvetica" pitchFamily="2" charset="0"/>
                        </a:rPr>
                        <a:t>("NFT Ownership")) </a:t>
                      </a:r>
                    </a:p>
                  </a:txBody>
                  <a:tcPr marL="47625" marR="47625" marT="0" marB="0">
                    <a:lnL>
                      <a:noFill/>
                    </a:lnL>
                    <a:lnR>
                      <a:noFill/>
                    </a:lnR>
                    <a:lnT>
                      <a:noFill/>
                    </a:lnT>
                    <a:lnB>
                      <a:noFill/>
                    </a:lnB>
                  </a:tcPr>
                </a:tc>
                <a:extLst>
                  <a:ext uri="{0D108BD9-81ED-4DB2-BD59-A6C34878D82A}">
                    <a16:rowId xmlns:a16="http://schemas.microsoft.com/office/drawing/2014/main" val="2768776589"/>
                  </a:ext>
                </a:extLst>
              </a:tr>
            </a:tbl>
          </a:graphicData>
        </a:graphic>
      </p:graphicFrame>
      <p:graphicFrame>
        <p:nvGraphicFramePr>
          <p:cNvPr id="18" name="Tabla 17">
            <a:extLst>
              <a:ext uri="{FF2B5EF4-FFF2-40B4-BE49-F238E27FC236}">
                <a16:creationId xmlns:a16="http://schemas.microsoft.com/office/drawing/2014/main" id="{2445F17C-AD15-1E76-CEAD-0BD5C19D4EF6}"/>
              </a:ext>
            </a:extLst>
          </p:cNvPr>
          <p:cNvGraphicFramePr>
            <a:graphicFrameLocks noGrp="1"/>
          </p:cNvGraphicFramePr>
          <p:nvPr>
            <p:extLst>
              <p:ext uri="{D42A27DB-BD31-4B8C-83A1-F6EECF244321}">
                <p14:modId xmlns:p14="http://schemas.microsoft.com/office/powerpoint/2010/main" val="3900094704"/>
              </p:ext>
            </p:extLst>
          </p:nvPr>
        </p:nvGraphicFramePr>
        <p:xfrm>
          <a:off x="4142405" y="6168730"/>
          <a:ext cx="6172200" cy="487680"/>
        </p:xfrm>
        <a:graphic>
          <a:graphicData uri="http://schemas.openxmlformats.org/drawingml/2006/table">
            <a:tbl>
              <a:tblPr/>
              <a:tblGrid>
                <a:gridCol w="6172200">
                  <a:extLst>
                    <a:ext uri="{9D8B030D-6E8A-4147-A177-3AD203B41FA5}">
                      <a16:colId xmlns:a16="http://schemas.microsoft.com/office/drawing/2014/main" val="3733375284"/>
                    </a:ext>
                  </a:extLst>
                </a:gridCol>
              </a:tblGrid>
              <a:tr h="0">
                <a:tc>
                  <a:txBody>
                    <a:bodyPr/>
                    <a:lstStyle/>
                    <a:p>
                      <a:r>
                        <a:rPr lang="es-ES" sz="1600" b="1" dirty="0">
                          <a:effectLst/>
                          <a:latin typeface="Helvetica" pitchFamily="2" charset="0"/>
                        </a:rPr>
                        <a:t>// </a:t>
                      </a:r>
                      <a:r>
                        <a:rPr lang="es-ES" sz="1600" b="1" dirty="0" err="1">
                          <a:effectLst/>
                          <a:latin typeface="Helvetica" pitchFamily="2" charset="0"/>
                        </a:rPr>
                        <a:t>Remove</a:t>
                      </a:r>
                      <a:r>
                        <a:rPr lang="es-ES" sz="1600" b="1" dirty="0">
                          <a:effectLst/>
                          <a:latin typeface="Helvetica" pitchFamily="2" charset="0"/>
                        </a:rPr>
                        <a:t> NFT Ownership </a:t>
                      </a:r>
                      <a:r>
                        <a:rPr lang="es-ES" sz="1600" b="1" dirty="0" err="1">
                          <a:effectLst/>
                          <a:latin typeface="Helvetica" pitchFamily="2" charset="0"/>
                        </a:rPr>
                        <a:t>edge</a:t>
                      </a:r>
                      <a:r>
                        <a:rPr lang="es-ES" sz="1600" b="1" dirty="0">
                          <a:effectLst/>
                          <a:latin typeface="Helvetica" pitchFamily="2" charset="0"/>
                        </a:rPr>
                        <a:t> </a:t>
                      </a:r>
                      <a:r>
                        <a:rPr lang="es-ES" sz="1600" b="1" dirty="0" err="1">
                          <a:effectLst/>
                          <a:latin typeface="Helvetica" pitchFamily="2" charset="0"/>
                        </a:rPr>
                        <a:t>for</a:t>
                      </a:r>
                      <a:r>
                        <a:rPr lang="es-ES" sz="1600" b="1" dirty="0">
                          <a:effectLst/>
                          <a:latin typeface="Helvetica" pitchFamily="2" charset="0"/>
                        </a:rPr>
                        <a:t> </a:t>
                      </a:r>
                      <a:r>
                        <a:rPr lang="es-ES" sz="1600" b="1" dirty="0" err="1">
                          <a:effectLst/>
                          <a:latin typeface="Helvetica" pitchFamily="2" charset="0"/>
                        </a:rPr>
                        <a:t>seller</a:t>
                      </a:r>
                      <a:r>
                        <a:rPr lang="es-ES" sz="1600" b="1" dirty="0">
                          <a:effectLst/>
                          <a:latin typeface="Helvetica" pitchFamily="2" charset="0"/>
                        </a:rPr>
                        <a:t> (</a:t>
                      </a:r>
                      <a:r>
                        <a:rPr lang="es-ES" sz="1600" b="1" dirty="0" err="1">
                          <a:effectLst/>
                          <a:latin typeface="Helvetica" pitchFamily="2" charset="0"/>
                        </a:rPr>
                        <a:t>if</a:t>
                      </a:r>
                      <a:r>
                        <a:rPr lang="es-ES" sz="1600" b="1" dirty="0">
                          <a:effectLst/>
                          <a:latin typeface="Helvetica" pitchFamily="2" charset="0"/>
                        </a:rPr>
                        <a:t> </a:t>
                      </a:r>
                      <a:r>
                        <a:rPr lang="es-ES" sz="1600" b="1" dirty="0" err="1">
                          <a:effectLst/>
                          <a:latin typeface="Helvetica" pitchFamily="2" charset="0"/>
                        </a:rPr>
                        <a:t>exists</a:t>
                      </a:r>
                      <a:r>
                        <a:rPr lang="es-ES" sz="1600" b="1" dirty="0">
                          <a:effectLst/>
                          <a:latin typeface="Helvetica" pitchFamily="2" charset="0"/>
                        </a:rPr>
                        <a:t>)</a:t>
                      </a:r>
                      <a:r>
                        <a:rPr lang="es-ES" sz="1600" dirty="0">
                          <a:effectLst/>
                          <a:latin typeface="Helvetica" pitchFamily="2" charset="0"/>
                        </a:rPr>
                        <a:t> </a:t>
                      </a:r>
                      <a:r>
                        <a:rPr lang="es-ES" sz="1600" dirty="0" err="1">
                          <a:effectLst/>
                          <a:latin typeface="Helvetica" pitchFamily="2" charset="0"/>
                        </a:rPr>
                        <a:t>deleteEdge</a:t>
                      </a:r>
                      <a:r>
                        <a:rPr lang="es-ES" sz="1600" dirty="0">
                          <a:effectLst/>
                          <a:latin typeface="Helvetica" pitchFamily="2" charset="0"/>
                        </a:rPr>
                        <a:t>(</a:t>
                      </a:r>
                      <a:r>
                        <a:rPr lang="es-ES" sz="1600" dirty="0" err="1">
                          <a:effectLst/>
                          <a:latin typeface="Helvetica" pitchFamily="2" charset="0"/>
                        </a:rPr>
                        <a:t>timestamp</a:t>
                      </a:r>
                      <a:r>
                        <a:rPr lang="es-ES" sz="1600" dirty="0">
                          <a:effectLst/>
                          <a:latin typeface="Helvetica" pitchFamily="2" charset="0"/>
                        </a:rPr>
                        <a:t>, </a:t>
                      </a:r>
                      <a:r>
                        <a:rPr lang="es-ES" sz="1600" dirty="0" err="1">
                          <a:effectLst/>
                          <a:latin typeface="Helvetica" pitchFamily="2" charset="0"/>
                        </a:rPr>
                        <a:t>sellerID</a:t>
                      </a:r>
                      <a:r>
                        <a:rPr lang="es-ES" sz="1600" dirty="0">
                          <a:effectLst/>
                          <a:latin typeface="Helvetica" pitchFamily="2" charset="0"/>
                        </a:rPr>
                        <a:t>, </a:t>
                      </a:r>
                      <a:r>
                        <a:rPr lang="es-ES" sz="1600" dirty="0" err="1">
                          <a:effectLst/>
                          <a:latin typeface="Helvetica" pitchFamily="2" charset="0"/>
                        </a:rPr>
                        <a:t>nftID</a:t>
                      </a:r>
                      <a:r>
                        <a:rPr lang="es-ES" sz="1600" dirty="0">
                          <a:effectLst/>
                          <a:latin typeface="Helvetica" pitchFamily="2" charset="0"/>
                        </a:rPr>
                        <a:t>) </a:t>
                      </a:r>
                    </a:p>
                  </a:txBody>
                  <a:tcPr marL="47625" marR="47625" marT="0" marB="0">
                    <a:lnL>
                      <a:noFill/>
                    </a:lnL>
                    <a:lnR>
                      <a:noFill/>
                    </a:lnR>
                    <a:lnT>
                      <a:noFill/>
                    </a:lnT>
                    <a:lnB>
                      <a:noFill/>
                    </a:lnB>
                  </a:tcPr>
                </a:tc>
                <a:extLst>
                  <a:ext uri="{0D108BD9-81ED-4DB2-BD59-A6C34878D82A}">
                    <a16:rowId xmlns:a16="http://schemas.microsoft.com/office/drawing/2014/main" val="615429253"/>
                  </a:ext>
                </a:extLst>
              </a:tr>
            </a:tbl>
          </a:graphicData>
        </a:graphic>
      </p:graphicFrame>
    </p:spTree>
    <p:extLst>
      <p:ext uri="{BB962C8B-B14F-4D97-AF65-F5344CB8AC3E}">
        <p14:creationId xmlns:p14="http://schemas.microsoft.com/office/powerpoint/2010/main" val="362925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err="1"/>
              <a:t>Raphtory</a:t>
            </a:r>
            <a:endParaRPr lang="es-ES" sz="2400" dirty="0"/>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Ejemplo de grafo creado en </a:t>
            </a:r>
            <a:r>
              <a:rPr lang="es-ES" dirty="0" err="1"/>
              <a:t>Raphtory</a:t>
            </a:r>
            <a:endParaRPr lang="es-ES" dirty="0"/>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 name="Grupo 4">
            <a:extLst>
              <a:ext uri="{FF2B5EF4-FFF2-40B4-BE49-F238E27FC236}">
                <a16:creationId xmlns:a16="http://schemas.microsoft.com/office/drawing/2014/main" id="{8D3998DA-987C-C768-434D-00939852FADA}"/>
              </a:ext>
            </a:extLst>
          </p:cNvPr>
          <p:cNvGrpSpPr/>
          <p:nvPr/>
        </p:nvGrpSpPr>
        <p:grpSpPr>
          <a:xfrm>
            <a:off x="9510565" y="2775090"/>
            <a:ext cx="2242820" cy="2477454"/>
            <a:chOff x="9431021" y="3569107"/>
            <a:chExt cx="2242820" cy="2477454"/>
          </a:xfrm>
        </p:grpSpPr>
        <p:sp>
          <p:nvSpPr>
            <p:cNvPr id="30" name="CuadroTexto 29">
              <a:extLst>
                <a:ext uri="{FF2B5EF4-FFF2-40B4-BE49-F238E27FC236}">
                  <a16:creationId xmlns:a16="http://schemas.microsoft.com/office/drawing/2014/main" id="{3BF178BB-8992-E30E-E4FD-09B9256DB522}"/>
                </a:ext>
              </a:extLst>
            </p:cNvPr>
            <p:cNvSpPr txBox="1"/>
            <p:nvPr/>
          </p:nvSpPr>
          <p:spPr>
            <a:xfrm>
              <a:off x="9461500" y="3584348"/>
              <a:ext cx="2212341" cy="2462213"/>
            </a:xfrm>
            <a:prstGeom prst="rect">
              <a:avLst/>
            </a:prstGeom>
            <a:noFill/>
          </p:spPr>
          <p:txBody>
            <a:bodyPr wrap="square" rtlCol="0">
              <a:spAutoFit/>
            </a:bodyPr>
            <a:lstStyle/>
            <a:p>
              <a:r>
                <a:rPr lang="es-ES" sz="1400" dirty="0"/>
                <a:t>Trader A:</a:t>
              </a:r>
            </a:p>
            <a:p>
              <a:pPr marL="285750" indent="-285750">
                <a:buFont typeface="Arial" panose="020B0604020202020204" pitchFamily="34" charset="0"/>
                <a:buChar char="•"/>
              </a:pPr>
              <a:r>
                <a:rPr lang="es-ES" sz="1400" dirty="0"/>
                <a:t>Tiempo: [t1, t2]</a:t>
              </a:r>
            </a:p>
            <a:p>
              <a:pPr marL="285750" indent="-285750">
                <a:buFont typeface="Arial" panose="020B0604020202020204" pitchFamily="34" charset="0"/>
                <a:buChar char="•"/>
              </a:pPr>
              <a:r>
                <a:rPr lang="es-ES" sz="1400" dirty="0"/>
                <a:t>NFT: [NFT1, NFT2]</a:t>
              </a:r>
            </a:p>
            <a:p>
              <a:pPr marL="285750" indent="-285750">
                <a:buFont typeface="Arial" panose="020B0604020202020204" pitchFamily="34" charset="0"/>
                <a:buChar char="•"/>
              </a:pPr>
              <a:endParaRPr lang="es-ES" sz="1400" dirty="0"/>
            </a:p>
            <a:p>
              <a:r>
                <a:rPr lang="es-ES" sz="1400" dirty="0"/>
                <a:t>Trader B:</a:t>
              </a:r>
            </a:p>
            <a:p>
              <a:pPr marL="285750" indent="-285750">
                <a:buFont typeface="Arial" panose="020B0604020202020204" pitchFamily="34" charset="0"/>
                <a:buChar char="•"/>
              </a:pPr>
              <a:r>
                <a:rPr lang="es-ES" sz="1400" dirty="0"/>
                <a:t>Tiempo: [t1]</a:t>
              </a:r>
            </a:p>
            <a:p>
              <a:pPr marL="285750" indent="-285750">
                <a:buFont typeface="Arial" panose="020B0604020202020204" pitchFamily="34" charset="0"/>
                <a:buChar char="•"/>
              </a:pPr>
              <a:r>
                <a:rPr lang="es-ES" sz="1400" dirty="0"/>
                <a:t>NFT: [NFT1]</a:t>
              </a:r>
            </a:p>
            <a:p>
              <a:endParaRPr lang="es-ES" sz="1400" dirty="0"/>
            </a:p>
            <a:p>
              <a:r>
                <a:rPr lang="es-ES" sz="1400" dirty="0"/>
                <a:t>Trader C:</a:t>
              </a:r>
            </a:p>
            <a:p>
              <a:pPr marL="285750" indent="-285750">
                <a:buFont typeface="Arial" panose="020B0604020202020204" pitchFamily="34" charset="0"/>
                <a:buChar char="•"/>
              </a:pPr>
              <a:r>
                <a:rPr lang="es-ES" sz="1400" dirty="0"/>
                <a:t>Tiempo: [t2]</a:t>
              </a:r>
            </a:p>
            <a:p>
              <a:pPr marL="285750" indent="-285750">
                <a:buFont typeface="Arial" panose="020B0604020202020204" pitchFamily="34" charset="0"/>
                <a:buChar char="•"/>
              </a:pPr>
              <a:r>
                <a:rPr lang="es-ES" sz="1400" dirty="0"/>
                <a:t>NFT: [NFT2]</a:t>
              </a:r>
            </a:p>
          </p:txBody>
        </p:sp>
        <p:sp>
          <p:nvSpPr>
            <p:cNvPr id="29" name="Rectángulo 28">
              <a:extLst>
                <a:ext uri="{FF2B5EF4-FFF2-40B4-BE49-F238E27FC236}">
                  <a16:creationId xmlns:a16="http://schemas.microsoft.com/office/drawing/2014/main" id="{C3952FB7-35F8-BC71-0154-E13EEB1CB023}"/>
                </a:ext>
              </a:extLst>
            </p:cNvPr>
            <p:cNvSpPr/>
            <p:nvPr/>
          </p:nvSpPr>
          <p:spPr>
            <a:xfrm>
              <a:off x="9431021" y="3569107"/>
              <a:ext cx="2242820" cy="2450071"/>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aphicFrame>
        <p:nvGraphicFramePr>
          <p:cNvPr id="7" name="Tabla 7">
            <a:extLst>
              <a:ext uri="{FF2B5EF4-FFF2-40B4-BE49-F238E27FC236}">
                <a16:creationId xmlns:a16="http://schemas.microsoft.com/office/drawing/2014/main" id="{91E41989-92A8-DA15-16EF-927136A9E671}"/>
              </a:ext>
            </a:extLst>
          </p:cNvPr>
          <p:cNvGraphicFramePr>
            <a:graphicFrameLocks noGrp="1"/>
          </p:cNvGraphicFramePr>
          <p:nvPr>
            <p:extLst>
              <p:ext uri="{D42A27DB-BD31-4B8C-83A1-F6EECF244321}">
                <p14:modId xmlns:p14="http://schemas.microsoft.com/office/powerpoint/2010/main" val="2885369702"/>
              </p:ext>
            </p:extLst>
          </p:nvPr>
        </p:nvGraphicFramePr>
        <p:xfrm>
          <a:off x="411479" y="1634779"/>
          <a:ext cx="8780022" cy="1112520"/>
        </p:xfrm>
        <a:graphic>
          <a:graphicData uri="http://schemas.openxmlformats.org/drawingml/2006/table">
            <a:tbl>
              <a:tblPr firstRow="1" bandRow="1">
                <a:tableStyleId>{5C22544A-7EE6-4342-B048-85BDC9FD1C3A}</a:tableStyleId>
              </a:tblPr>
              <a:tblGrid>
                <a:gridCol w="1463337">
                  <a:extLst>
                    <a:ext uri="{9D8B030D-6E8A-4147-A177-3AD203B41FA5}">
                      <a16:colId xmlns:a16="http://schemas.microsoft.com/office/drawing/2014/main" val="3814061465"/>
                    </a:ext>
                  </a:extLst>
                </a:gridCol>
                <a:gridCol w="1463337">
                  <a:extLst>
                    <a:ext uri="{9D8B030D-6E8A-4147-A177-3AD203B41FA5}">
                      <a16:colId xmlns:a16="http://schemas.microsoft.com/office/drawing/2014/main" val="2545242561"/>
                    </a:ext>
                  </a:extLst>
                </a:gridCol>
                <a:gridCol w="1463337">
                  <a:extLst>
                    <a:ext uri="{9D8B030D-6E8A-4147-A177-3AD203B41FA5}">
                      <a16:colId xmlns:a16="http://schemas.microsoft.com/office/drawing/2014/main" val="3202598890"/>
                    </a:ext>
                  </a:extLst>
                </a:gridCol>
                <a:gridCol w="1812292">
                  <a:extLst>
                    <a:ext uri="{9D8B030D-6E8A-4147-A177-3AD203B41FA5}">
                      <a16:colId xmlns:a16="http://schemas.microsoft.com/office/drawing/2014/main" val="3644764659"/>
                    </a:ext>
                  </a:extLst>
                </a:gridCol>
                <a:gridCol w="1114382">
                  <a:extLst>
                    <a:ext uri="{9D8B030D-6E8A-4147-A177-3AD203B41FA5}">
                      <a16:colId xmlns:a16="http://schemas.microsoft.com/office/drawing/2014/main" val="3205092850"/>
                    </a:ext>
                  </a:extLst>
                </a:gridCol>
                <a:gridCol w="1463337">
                  <a:extLst>
                    <a:ext uri="{9D8B030D-6E8A-4147-A177-3AD203B41FA5}">
                      <a16:colId xmlns:a16="http://schemas.microsoft.com/office/drawing/2014/main" val="2402719655"/>
                    </a:ext>
                  </a:extLst>
                </a:gridCol>
              </a:tblGrid>
              <a:tr h="370840">
                <a:tc>
                  <a:txBody>
                    <a:bodyPr/>
                    <a:lstStyle/>
                    <a:p>
                      <a:pPr algn="ctr"/>
                      <a:r>
                        <a:rPr lang="es-ES" sz="1600" dirty="0"/>
                        <a:t>Tiempo</a:t>
                      </a:r>
                    </a:p>
                  </a:txBody>
                  <a:tcPr/>
                </a:tc>
                <a:tc>
                  <a:txBody>
                    <a:bodyPr/>
                    <a:lstStyle/>
                    <a:p>
                      <a:pPr algn="ctr"/>
                      <a:r>
                        <a:rPr lang="es-ES" sz="1600" dirty="0"/>
                        <a:t>ID NFT</a:t>
                      </a:r>
                    </a:p>
                  </a:txBody>
                  <a:tcPr/>
                </a:tc>
                <a:tc>
                  <a:txBody>
                    <a:bodyPr/>
                    <a:lstStyle/>
                    <a:p>
                      <a:pPr algn="ctr"/>
                      <a:r>
                        <a:rPr lang="es-ES" sz="1600" dirty="0"/>
                        <a:t>Vendedor</a:t>
                      </a:r>
                    </a:p>
                  </a:txBody>
                  <a:tcPr/>
                </a:tc>
                <a:tc>
                  <a:txBody>
                    <a:bodyPr/>
                    <a:lstStyle/>
                    <a:p>
                      <a:pPr algn="ctr"/>
                      <a:r>
                        <a:rPr lang="es-ES" sz="1600" dirty="0"/>
                        <a:t>Comprador</a:t>
                      </a:r>
                    </a:p>
                  </a:txBody>
                  <a:tcPr/>
                </a:tc>
                <a:tc>
                  <a:txBody>
                    <a:bodyPr/>
                    <a:lstStyle/>
                    <a:p>
                      <a:pPr algn="ctr"/>
                      <a:r>
                        <a:rPr lang="es-ES" sz="1600" dirty="0"/>
                        <a:t>Precio</a:t>
                      </a:r>
                    </a:p>
                  </a:txBody>
                  <a:tcPr/>
                </a:tc>
                <a:tc>
                  <a:txBody>
                    <a:bodyPr/>
                    <a:lstStyle/>
                    <a:p>
                      <a:pPr algn="ctr"/>
                      <a:r>
                        <a:rPr lang="es-ES" sz="1600" dirty="0"/>
                        <a:t>Colección</a:t>
                      </a:r>
                    </a:p>
                  </a:txBody>
                  <a:tcPr/>
                </a:tc>
                <a:extLst>
                  <a:ext uri="{0D108BD9-81ED-4DB2-BD59-A6C34878D82A}">
                    <a16:rowId xmlns:a16="http://schemas.microsoft.com/office/drawing/2014/main" val="3397600586"/>
                  </a:ext>
                </a:extLst>
              </a:tr>
              <a:tr h="370840">
                <a:tc>
                  <a:txBody>
                    <a:bodyPr/>
                    <a:lstStyle/>
                    <a:p>
                      <a:pPr algn="ctr"/>
                      <a:r>
                        <a:rPr lang="es-ES" sz="1600" dirty="0"/>
                        <a:t>t1</a:t>
                      </a:r>
                    </a:p>
                  </a:txBody>
                  <a:tcPr/>
                </a:tc>
                <a:tc>
                  <a:txBody>
                    <a:bodyPr/>
                    <a:lstStyle/>
                    <a:p>
                      <a:pPr algn="ctr"/>
                      <a:r>
                        <a:rPr lang="es-ES" sz="1600" dirty="0"/>
                        <a:t>NFT 1</a:t>
                      </a:r>
                    </a:p>
                  </a:txBody>
                  <a:tcPr/>
                </a:tc>
                <a:tc>
                  <a:txBody>
                    <a:bodyPr/>
                    <a:lstStyle/>
                    <a:p>
                      <a:pPr algn="ctr"/>
                      <a:r>
                        <a:rPr lang="es-ES" sz="1600" dirty="0"/>
                        <a:t>Trader B</a:t>
                      </a:r>
                    </a:p>
                  </a:txBody>
                  <a:tcPr/>
                </a:tc>
                <a:tc>
                  <a:txBody>
                    <a:bodyPr/>
                    <a:lstStyle/>
                    <a:p>
                      <a:pPr algn="ctr"/>
                      <a:r>
                        <a:rPr lang="es-ES" sz="1600" dirty="0"/>
                        <a:t>Trader A</a:t>
                      </a:r>
                    </a:p>
                  </a:txBody>
                  <a:tcPr/>
                </a:tc>
                <a:tc>
                  <a:txBody>
                    <a:bodyPr/>
                    <a:lstStyle/>
                    <a:p>
                      <a:pPr algn="ctr"/>
                      <a:r>
                        <a:rPr lang="es-ES" sz="1600" dirty="0"/>
                        <a:t>2</a:t>
                      </a:r>
                    </a:p>
                  </a:txBody>
                  <a:tcPr/>
                </a:tc>
                <a:tc>
                  <a:txBody>
                    <a:bodyPr/>
                    <a:lstStyle/>
                    <a:p>
                      <a:pPr algn="ctr"/>
                      <a:r>
                        <a:rPr lang="es-ES" sz="1600" dirty="0">
                          <a:solidFill>
                            <a:schemeClr val="tx1"/>
                          </a:solidFill>
                        </a:rPr>
                        <a:t>Ultra</a:t>
                      </a:r>
                    </a:p>
                  </a:txBody>
                  <a:tcPr/>
                </a:tc>
                <a:extLst>
                  <a:ext uri="{0D108BD9-81ED-4DB2-BD59-A6C34878D82A}">
                    <a16:rowId xmlns:a16="http://schemas.microsoft.com/office/drawing/2014/main" val="1531400877"/>
                  </a:ext>
                </a:extLst>
              </a:tr>
              <a:tr h="370840">
                <a:tc>
                  <a:txBody>
                    <a:bodyPr/>
                    <a:lstStyle/>
                    <a:p>
                      <a:pPr algn="ctr"/>
                      <a:r>
                        <a:rPr lang="es-ES" sz="1600" dirty="0"/>
                        <a:t>t2</a:t>
                      </a:r>
                    </a:p>
                  </a:txBody>
                  <a:tcPr/>
                </a:tc>
                <a:tc>
                  <a:txBody>
                    <a:bodyPr/>
                    <a:lstStyle/>
                    <a:p>
                      <a:pPr algn="ctr"/>
                      <a:r>
                        <a:rPr lang="es-ES" sz="1600" dirty="0"/>
                        <a:t>NFT 2</a:t>
                      </a:r>
                    </a:p>
                  </a:txBody>
                  <a:tcPr/>
                </a:tc>
                <a:tc>
                  <a:txBody>
                    <a:bodyPr/>
                    <a:lstStyle/>
                    <a:p>
                      <a:pPr algn="ctr"/>
                      <a:r>
                        <a:rPr lang="es-ES" sz="1600" dirty="0"/>
                        <a:t>Trader A</a:t>
                      </a:r>
                    </a:p>
                  </a:txBody>
                  <a:tcPr/>
                </a:tc>
                <a:tc>
                  <a:txBody>
                    <a:bodyPr/>
                    <a:lstStyle/>
                    <a:p>
                      <a:pPr algn="ctr"/>
                      <a:r>
                        <a:rPr lang="es-ES" sz="1600" dirty="0"/>
                        <a:t>Trader C</a:t>
                      </a:r>
                    </a:p>
                  </a:txBody>
                  <a:tcPr/>
                </a:tc>
                <a:tc>
                  <a:txBody>
                    <a:bodyPr/>
                    <a:lstStyle/>
                    <a:p>
                      <a:pPr algn="ctr"/>
                      <a:r>
                        <a:rPr lang="es-ES" sz="1600" dirty="0"/>
                        <a:t>4</a:t>
                      </a:r>
                    </a:p>
                  </a:txBody>
                  <a:tcPr/>
                </a:tc>
                <a:tc>
                  <a:txBody>
                    <a:bodyPr/>
                    <a:lstStyle/>
                    <a:p>
                      <a:pPr algn="ctr"/>
                      <a:r>
                        <a:rPr lang="es-ES" sz="1600" dirty="0" err="1"/>
                        <a:t>Alien</a:t>
                      </a:r>
                      <a:endParaRPr lang="es-ES" sz="1600" dirty="0"/>
                    </a:p>
                  </a:txBody>
                  <a:tcPr/>
                </a:tc>
                <a:extLst>
                  <a:ext uri="{0D108BD9-81ED-4DB2-BD59-A6C34878D82A}">
                    <a16:rowId xmlns:a16="http://schemas.microsoft.com/office/drawing/2014/main" val="655829657"/>
                  </a:ext>
                </a:extLst>
              </a:tr>
            </a:tbl>
          </a:graphicData>
        </a:graphic>
      </p:graphicFrame>
      <p:grpSp>
        <p:nvGrpSpPr>
          <p:cNvPr id="10" name="Grupo 9">
            <a:extLst>
              <a:ext uri="{FF2B5EF4-FFF2-40B4-BE49-F238E27FC236}">
                <a16:creationId xmlns:a16="http://schemas.microsoft.com/office/drawing/2014/main" id="{96AC5888-F9A4-B658-FACA-8816004F6195}"/>
              </a:ext>
            </a:extLst>
          </p:cNvPr>
          <p:cNvGrpSpPr/>
          <p:nvPr/>
        </p:nvGrpSpPr>
        <p:grpSpPr>
          <a:xfrm>
            <a:off x="411480" y="2837967"/>
            <a:ext cx="8911080" cy="3552731"/>
            <a:chOff x="411480" y="2990364"/>
            <a:chExt cx="8911080" cy="3552731"/>
          </a:xfrm>
        </p:grpSpPr>
        <p:grpSp>
          <p:nvGrpSpPr>
            <p:cNvPr id="28" name="Grupo 27">
              <a:extLst>
                <a:ext uri="{FF2B5EF4-FFF2-40B4-BE49-F238E27FC236}">
                  <a16:creationId xmlns:a16="http://schemas.microsoft.com/office/drawing/2014/main" id="{B9F9C425-2F00-71C9-9CC4-A821E85EC5CC}"/>
                </a:ext>
              </a:extLst>
            </p:cNvPr>
            <p:cNvGrpSpPr>
              <a:grpSpLocks noChangeAspect="1"/>
            </p:cNvGrpSpPr>
            <p:nvPr/>
          </p:nvGrpSpPr>
          <p:grpSpPr>
            <a:xfrm>
              <a:off x="411480" y="2990364"/>
              <a:ext cx="8911080" cy="3552731"/>
              <a:chOff x="1676400" y="1909065"/>
              <a:chExt cx="9880600" cy="3939266"/>
            </a:xfrm>
          </p:grpSpPr>
          <p:grpSp>
            <p:nvGrpSpPr>
              <p:cNvPr id="19" name="Grupo 18">
                <a:extLst>
                  <a:ext uri="{FF2B5EF4-FFF2-40B4-BE49-F238E27FC236}">
                    <a16:creationId xmlns:a16="http://schemas.microsoft.com/office/drawing/2014/main" id="{5BBCC7E5-1827-0DE3-16A6-A9EFEEC618F7}"/>
                  </a:ext>
                </a:extLst>
              </p:cNvPr>
              <p:cNvGrpSpPr/>
              <p:nvPr/>
            </p:nvGrpSpPr>
            <p:grpSpPr>
              <a:xfrm>
                <a:off x="1915160" y="1909065"/>
                <a:ext cx="9641840" cy="3832319"/>
                <a:chOff x="1275080" y="1813560"/>
                <a:chExt cx="9641840" cy="3832319"/>
              </a:xfrm>
            </p:grpSpPr>
            <p:pic>
              <p:nvPicPr>
                <p:cNvPr id="12" name="Gráfico 11">
                  <a:extLst>
                    <a:ext uri="{FF2B5EF4-FFF2-40B4-BE49-F238E27FC236}">
                      <a16:creationId xmlns:a16="http://schemas.microsoft.com/office/drawing/2014/main" id="{BB9B3264-B73C-26A2-E4E4-6CCB51AB64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5080" y="1980659"/>
                  <a:ext cx="9641840" cy="3665220"/>
                </a:xfrm>
                <a:prstGeom prst="rect">
                  <a:avLst/>
                </a:prstGeom>
              </p:spPr>
            </p:pic>
            <p:sp>
              <p:nvSpPr>
                <p:cNvPr id="13" name="Rectángulo 12">
                  <a:extLst>
                    <a:ext uri="{FF2B5EF4-FFF2-40B4-BE49-F238E27FC236}">
                      <a16:creationId xmlns:a16="http://schemas.microsoft.com/office/drawing/2014/main" id="{6567B80D-DDD3-9763-036A-8F8084C9281E}"/>
                    </a:ext>
                  </a:extLst>
                </p:cNvPr>
                <p:cNvSpPr/>
                <p:nvPr/>
              </p:nvSpPr>
              <p:spPr>
                <a:xfrm>
                  <a:off x="3916680" y="1813560"/>
                  <a:ext cx="883920" cy="19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F19394C6-8FD2-F67D-1F07-20E0E15367AB}"/>
                    </a:ext>
                  </a:extLst>
                </p:cNvPr>
                <p:cNvSpPr/>
                <p:nvPr/>
              </p:nvSpPr>
              <p:spPr>
                <a:xfrm>
                  <a:off x="4572000" y="5105400"/>
                  <a:ext cx="4709160" cy="540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05F67466-FDE8-E0BF-8E6D-02FA7C398B0A}"/>
                    </a:ext>
                  </a:extLst>
                </p:cNvPr>
                <p:cNvSpPr/>
                <p:nvPr/>
              </p:nvSpPr>
              <p:spPr>
                <a:xfrm>
                  <a:off x="1275080" y="5092586"/>
                  <a:ext cx="2778760" cy="540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9A30260E-8078-5BE1-F2BA-87734F8A37A5}"/>
                    </a:ext>
                  </a:extLst>
                </p:cNvPr>
                <p:cNvSpPr/>
                <p:nvPr/>
              </p:nvSpPr>
              <p:spPr>
                <a:xfrm>
                  <a:off x="1275080" y="2948364"/>
                  <a:ext cx="1361440" cy="540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75B89BE8-94D9-3B3F-4CA0-74DB359656B7}"/>
                    </a:ext>
                  </a:extLst>
                </p:cNvPr>
                <p:cNvSpPr/>
                <p:nvPr/>
              </p:nvSpPr>
              <p:spPr>
                <a:xfrm>
                  <a:off x="4734560" y="2861530"/>
                  <a:ext cx="1361440" cy="540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FD6394D0-12D6-932C-0981-7C66437946FD}"/>
                    </a:ext>
                  </a:extLst>
                </p:cNvPr>
                <p:cNvSpPr/>
                <p:nvPr/>
              </p:nvSpPr>
              <p:spPr>
                <a:xfrm>
                  <a:off x="9281160" y="2861530"/>
                  <a:ext cx="1361440" cy="540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CuadroTexto 19">
                <a:extLst>
                  <a:ext uri="{FF2B5EF4-FFF2-40B4-BE49-F238E27FC236}">
                    <a16:creationId xmlns:a16="http://schemas.microsoft.com/office/drawing/2014/main" id="{133F9199-63C2-F945-0C18-23C47FB9ED56}"/>
                  </a:ext>
                </a:extLst>
              </p:cNvPr>
              <p:cNvSpPr txBox="1"/>
              <p:nvPr/>
            </p:nvSpPr>
            <p:spPr>
              <a:xfrm>
                <a:off x="1676400" y="5200905"/>
                <a:ext cx="1661160" cy="646331"/>
              </a:xfrm>
              <a:prstGeom prst="rect">
                <a:avLst/>
              </a:prstGeom>
              <a:noFill/>
            </p:spPr>
            <p:txBody>
              <a:bodyPr wrap="square" rtlCol="0">
                <a:spAutoFit/>
              </a:bodyPr>
              <a:lstStyle/>
              <a:p>
                <a:r>
                  <a:rPr lang="es-ES" sz="1200" b="1" dirty="0"/>
                  <a:t>Trader: </a:t>
                </a:r>
                <a:r>
                  <a:rPr lang="es-ES" sz="1200" dirty="0"/>
                  <a:t>Trader A</a:t>
                </a:r>
              </a:p>
              <a:p>
                <a:r>
                  <a:rPr lang="es-ES" sz="1200" b="1" dirty="0"/>
                  <a:t>Tiempo:</a:t>
                </a:r>
                <a:r>
                  <a:rPr lang="es-ES" sz="1200" dirty="0"/>
                  <a:t> t1</a:t>
                </a:r>
              </a:p>
              <a:p>
                <a:r>
                  <a:rPr lang="es-ES" sz="1200" b="1" dirty="0"/>
                  <a:t>NFT:</a:t>
                </a:r>
                <a:r>
                  <a:rPr lang="es-ES" sz="1200" dirty="0"/>
                  <a:t> NFT 1</a:t>
                </a:r>
              </a:p>
            </p:txBody>
          </p:sp>
          <p:sp>
            <p:nvSpPr>
              <p:cNvPr id="21" name="CuadroTexto 20">
                <a:extLst>
                  <a:ext uri="{FF2B5EF4-FFF2-40B4-BE49-F238E27FC236}">
                    <a16:creationId xmlns:a16="http://schemas.microsoft.com/office/drawing/2014/main" id="{50F90966-8EFB-FBBE-7C2E-75D1218BA588}"/>
                  </a:ext>
                </a:extLst>
              </p:cNvPr>
              <p:cNvSpPr txBox="1"/>
              <p:nvPr/>
            </p:nvSpPr>
            <p:spPr>
              <a:xfrm>
                <a:off x="3429000" y="5202000"/>
                <a:ext cx="1661160" cy="646331"/>
              </a:xfrm>
              <a:prstGeom prst="rect">
                <a:avLst/>
              </a:prstGeom>
              <a:noFill/>
            </p:spPr>
            <p:txBody>
              <a:bodyPr wrap="square" rtlCol="0">
                <a:spAutoFit/>
              </a:bodyPr>
              <a:lstStyle/>
              <a:p>
                <a:r>
                  <a:rPr lang="es-ES" sz="1200" b="1" dirty="0"/>
                  <a:t>Trader: </a:t>
                </a:r>
                <a:r>
                  <a:rPr lang="es-ES" sz="1200" dirty="0"/>
                  <a:t>Trader B</a:t>
                </a:r>
              </a:p>
              <a:p>
                <a:r>
                  <a:rPr lang="es-ES" sz="1200" b="1" dirty="0"/>
                  <a:t>Tiempo:</a:t>
                </a:r>
                <a:r>
                  <a:rPr lang="es-ES" sz="1200" dirty="0"/>
                  <a:t> t1</a:t>
                </a:r>
              </a:p>
              <a:p>
                <a:r>
                  <a:rPr lang="es-ES" sz="1200" b="1" dirty="0"/>
                  <a:t>NFT:</a:t>
                </a:r>
                <a:r>
                  <a:rPr lang="es-ES" sz="1200" dirty="0"/>
                  <a:t> NFT 1</a:t>
                </a:r>
              </a:p>
            </p:txBody>
          </p:sp>
          <p:sp>
            <p:nvSpPr>
              <p:cNvPr id="22" name="CuadroTexto 21">
                <a:extLst>
                  <a:ext uri="{FF2B5EF4-FFF2-40B4-BE49-F238E27FC236}">
                    <a16:creationId xmlns:a16="http://schemas.microsoft.com/office/drawing/2014/main" id="{08AAFFAD-E64F-0BE4-ACF9-B8A665C0F6E7}"/>
                  </a:ext>
                </a:extLst>
              </p:cNvPr>
              <p:cNvSpPr txBox="1"/>
              <p:nvPr/>
            </p:nvSpPr>
            <p:spPr>
              <a:xfrm>
                <a:off x="5062220" y="5202000"/>
                <a:ext cx="1661160" cy="646331"/>
              </a:xfrm>
              <a:prstGeom prst="rect">
                <a:avLst/>
              </a:prstGeom>
              <a:noFill/>
            </p:spPr>
            <p:txBody>
              <a:bodyPr wrap="square" rtlCol="0">
                <a:spAutoFit/>
              </a:bodyPr>
              <a:lstStyle/>
              <a:p>
                <a:r>
                  <a:rPr lang="es-ES" sz="1200" b="1" dirty="0"/>
                  <a:t>Trader: </a:t>
                </a:r>
                <a:r>
                  <a:rPr lang="es-ES" sz="1200" dirty="0"/>
                  <a:t>Trader C</a:t>
                </a:r>
              </a:p>
              <a:p>
                <a:r>
                  <a:rPr lang="es-ES" sz="1200" b="1" dirty="0"/>
                  <a:t>Tiempo:</a:t>
                </a:r>
                <a:r>
                  <a:rPr lang="es-ES" sz="1200" dirty="0"/>
                  <a:t> t2</a:t>
                </a:r>
              </a:p>
              <a:p>
                <a:r>
                  <a:rPr lang="es-ES" sz="1200" b="1" dirty="0"/>
                  <a:t>NFT:</a:t>
                </a:r>
                <a:r>
                  <a:rPr lang="es-ES" sz="1200" dirty="0"/>
                  <a:t> NFT 2</a:t>
                </a:r>
              </a:p>
            </p:txBody>
          </p:sp>
          <p:sp>
            <p:nvSpPr>
              <p:cNvPr id="23" name="CuadroTexto 22">
                <a:extLst>
                  <a:ext uri="{FF2B5EF4-FFF2-40B4-BE49-F238E27FC236}">
                    <a16:creationId xmlns:a16="http://schemas.microsoft.com/office/drawing/2014/main" id="{E908461E-39EC-0042-41BE-C9884F6EA8D3}"/>
                  </a:ext>
                </a:extLst>
              </p:cNvPr>
              <p:cNvSpPr txBox="1"/>
              <p:nvPr/>
            </p:nvSpPr>
            <p:spPr>
              <a:xfrm>
                <a:off x="6781800" y="5200905"/>
                <a:ext cx="1661160" cy="646331"/>
              </a:xfrm>
              <a:prstGeom prst="rect">
                <a:avLst/>
              </a:prstGeom>
              <a:noFill/>
            </p:spPr>
            <p:txBody>
              <a:bodyPr wrap="square" rtlCol="0">
                <a:spAutoFit/>
              </a:bodyPr>
              <a:lstStyle/>
              <a:p>
                <a:r>
                  <a:rPr lang="es-ES" sz="1200" b="1" dirty="0"/>
                  <a:t>Trader: </a:t>
                </a:r>
                <a:r>
                  <a:rPr lang="es-ES" sz="1200" dirty="0"/>
                  <a:t>Trader A</a:t>
                </a:r>
              </a:p>
              <a:p>
                <a:r>
                  <a:rPr lang="es-ES" sz="1200" b="1" dirty="0"/>
                  <a:t>Tiempo:</a:t>
                </a:r>
                <a:r>
                  <a:rPr lang="es-ES" sz="1200" dirty="0"/>
                  <a:t> t2</a:t>
                </a:r>
              </a:p>
              <a:p>
                <a:r>
                  <a:rPr lang="es-ES" sz="1200" b="1" dirty="0"/>
                  <a:t>NFT:</a:t>
                </a:r>
                <a:r>
                  <a:rPr lang="es-ES" sz="1200" dirty="0"/>
                  <a:t> NFT 2</a:t>
                </a:r>
              </a:p>
            </p:txBody>
          </p:sp>
          <p:sp>
            <p:nvSpPr>
              <p:cNvPr id="24" name="CuadroTexto 23">
                <a:extLst>
                  <a:ext uri="{FF2B5EF4-FFF2-40B4-BE49-F238E27FC236}">
                    <a16:creationId xmlns:a16="http://schemas.microsoft.com/office/drawing/2014/main" id="{FA3C861B-3448-1F96-ABC6-ABB16B8564DF}"/>
                  </a:ext>
                </a:extLst>
              </p:cNvPr>
              <p:cNvSpPr txBox="1"/>
              <p:nvPr/>
            </p:nvSpPr>
            <p:spPr>
              <a:xfrm>
                <a:off x="8547100" y="5200905"/>
                <a:ext cx="1661160" cy="646331"/>
              </a:xfrm>
              <a:prstGeom prst="rect">
                <a:avLst/>
              </a:prstGeom>
              <a:noFill/>
            </p:spPr>
            <p:txBody>
              <a:bodyPr wrap="square" rtlCol="0">
                <a:spAutoFit/>
              </a:bodyPr>
              <a:lstStyle/>
              <a:p>
                <a:r>
                  <a:rPr lang="es-ES" sz="1200" b="1" dirty="0"/>
                  <a:t>Trader: </a:t>
                </a:r>
                <a:r>
                  <a:rPr lang="es-ES" sz="1200" dirty="0"/>
                  <a:t>Trader B</a:t>
                </a:r>
              </a:p>
              <a:p>
                <a:r>
                  <a:rPr lang="es-ES" sz="1200" b="1" dirty="0"/>
                  <a:t>Tiempo:</a:t>
                </a:r>
                <a:r>
                  <a:rPr lang="es-ES" sz="1200" dirty="0"/>
                  <a:t> t1</a:t>
                </a:r>
              </a:p>
              <a:p>
                <a:r>
                  <a:rPr lang="es-ES" sz="1200" b="1" dirty="0"/>
                  <a:t>NFT:</a:t>
                </a:r>
                <a:r>
                  <a:rPr lang="es-ES" sz="1200" dirty="0"/>
                  <a:t> NFT 1</a:t>
                </a:r>
              </a:p>
            </p:txBody>
          </p:sp>
          <p:sp>
            <p:nvSpPr>
              <p:cNvPr id="27" name="CuadroTexto 26">
                <a:extLst>
                  <a:ext uri="{FF2B5EF4-FFF2-40B4-BE49-F238E27FC236}">
                    <a16:creationId xmlns:a16="http://schemas.microsoft.com/office/drawing/2014/main" id="{969FA029-3514-E861-0A3B-A1FE595F4AF5}"/>
                  </a:ext>
                </a:extLst>
              </p:cNvPr>
              <p:cNvSpPr txBox="1"/>
              <p:nvPr/>
            </p:nvSpPr>
            <p:spPr>
              <a:xfrm>
                <a:off x="2137220" y="2662631"/>
                <a:ext cx="1661160" cy="921409"/>
              </a:xfrm>
              <a:prstGeom prst="rect">
                <a:avLst/>
              </a:prstGeom>
              <a:noFill/>
            </p:spPr>
            <p:txBody>
              <a:bodyPr wrap="square" rtlCol="0">
                <a:spAutoFit/>
              </a:bodyPr>
              <a:lstStyle/>
              <a:p>
                <a:r>
                  <a:rPr lang="es-ES" sz="1200" b="1" dirty="0"/>
                  <a:t>NFT: </a:t>
                </a:r>
                <a:r>
                  <a:rPr lang="es-ES" sz="1200" dirty="0"/>
                  <a:t>NFT 1</a:t>
                </a:r>
              </a:p>
              <a:p>
                <a:r>
                  <a:rPr lang="es-ES" sz="1200" b="1" dirty="0"/>
                  <a:t>Tiempo:</a:t>
                </a:r>
                <a:r>
                  <a:rPr lang="es-ES" sz="1200" dirty="0"/>
                  <a:t> t1</a:t>
                </a:r>
              </a:p>
              <a:p>
                <a:r>
                  <a:rPr lang="es-ES" sz="1200" b="1" dirty="0"/>
                  <a:t>Precio:</a:t>
                </a:r>
                <a:r>
                  <a:rPr lang="es-ES" sz="1200" dirty="0"/>
                  <a:t> 2</a:t>
                </a:r>
              </a:p>
              <a:p>
                <a:r>
                  <a:rPr lang="es-ES" sz="1200" b="1" dirty="0"/>
                  <a:t>Colección:</a:t>
                </a:r>
                <a:r>
                  <a:rPr lang="es-ES" sz="1200" dirty="0"/>
                  <a:t> Ultra</a:t>
                </a:r>
              </a:p>
            </p:txBody>
          </p:sp>
        </p:grpSp>
        <p:sp>
          <p:nvSpPr>
            <p:cNvPr id="8" name="CuadroTexto 7">
              <a:extLst>
                <a:ext uri="{FF2B5EF4-FFF2-40B4-BE49-F238E27FC236}">
                  <a16:creationId xmlns:a16="http://schemas.microsoft.com/office/drawing/2014/main" id="{587AFA06-9D3B-B05D-BBB4-4D750248A769}"/>
                </a:ext>
              </a:extLst>
            </p:cNvPr>
            <p:cNvSpPr txBox="1"/>
            <p:nvPr/>
          </p:nvSpPr>
          <p:spPr>
            <a:xfrm>
              <a:off x="7824399" y="3669987"/>
              <a:ext cx="1498161" cy="830997"/>
            </a:xfrm>
            <a:prstGeom prst="rect">
              <a:avLst/>
            </a:prstGeom>
            <a:noFill/>
          </p:spPr>
          <p:txBody>
            <a:bodyPr wrap="square" rtlCol="0">
              <a:spAutoFit/>
            </a:bodyPr>
            <a:lstStyle/>
            <a:p>
              <a:r>
                <a:rPr lang="es-ES" sz="1200" b="1" dirty="0"/>
                <a:t>NFT: </a:t>
              </a:r>
              <a:r>
                <a:rPr lang="es-ES" sz="1200" dirty="0"/>
                <a:t>NFT 1</a:t>
              </a:r>
            </a:p>
            <a:p>
              <a:r>
                <a:rPr lang="es-ES" sz="1200" b="1" dirty="0"/>
                <a:t>Tiempo:</a:t>
              </a:r>
              <a:r>
                <a:rPr lang="es-ES" sz="1200" dirty="0"/>
                <a:t> t1</a:t>
              </a:r>
            </a:p>
            <a:p>
              <a:r>
                <a:rPr lang="es-ES" sz="1200" b="1" dirty="0"/>
                <a:t>Precio:</a:t>
              </a:r>
              <a:r>
                <a:rPr lang="es-ES" sz="1200" dirty="0"/>
                <a:t> 2</a:t>
              </a:r>
            </a:p>
            <a:p>
              <a:r>
                <a:rPr lang="es-ES" sz="1200" b="1" dirty="0"/>
                <a:t>Colección:</a:t>
              </a:r>
              <a:r>
                <a:rPr lang="es-ES" sz="1200" dirty="0"/>
                <a:t> Ultra</a:t>
              </a:r>
            </a:p>
          </p:txBody>
        </p:sp>
        <p:sp>
          <p:nvSpPr>
            <p:cNvPr id="9" name="CuadroTexto 8">
              <a:extLst>
                <a:ext uri="{FF2B5EF4-FFF2-40B4-BE49-F238E27FC236}">
                  <a16:creationId xmlns:a16="http://schemas.microsoft.com/office/drawing/2014/main" id="{BEE01E04-EEB5-E8DD-AEFB-4387F9BEBCDA}"/>
                </a:ext>
              </a:extLst>
            </p:cNvPr>
            <p:cNvSpPr txBox="1"/>
            <p:nvPr/>
          </p:nvSpPr>
          <p:spPr>
            <a:xfrm>
              <a:off x="3819535" y="3668400"/>
              <a:ext cx="1498161" cy="830997"/>
            </a:xfrm>
            <a:prstGeom prst="rect">
              <a:avLst/>
            </a:prstGeom>
            <a:noFill/>
          </p:spPr>
          <p:txBody>
            <a:bodyPr wrap="square" rtlCol="0">
              <a:spAutoFit/>
            </a:bodyPr>
            <a:lstStyle/>
            <a:p>
              <a:r>
                <a:rPr lang="es-ES" sz="1200" b="1" dirty="0"/>
                <a:t>NFT: </a:t>
              </a:r>
              <a:r>
                <a:rPr lang="es-ES" sz="1200" dirty="0"/>
                <a:t>NFT 2</a:t>
              </a:r>
            </a:p>
            <a:p>
              <a:r>
                <a:rPr lang="es-ES" sz="1200" b="1" dirty="0"/>
                <a:t>Tiempo:</a:t>
              </a:r>
              <a:r>
                <a:rPr lang="es-ES" sz="1200" dirty="0"/>
                <a:t> t2</a:t>
              </a:r>
            </a:p>
            <a:p>
              <a:r>
                <a:rPr lang="es-ES" sz="1200" b="1" dirty="0"/>
                <a:t>Precio:</a:t>
              </a:r>
              <a:r>
                <a:rPr lang="es-ES" sz="1200" dirty="0"/>
                <a:t> 4</a:t>
              </a:r>
            </a:p>
            <a:p>
              <a:r>
                <a:rPr lang="es-ES" sz="1200" b="1" dirty="0"/>
                <a:t>Colección:</a:t>
              </a:r>
              <a:r>
                <a:rPr lang="es-ES" sz="1200" dirty="0"/>
                <a:t> </a:t>
              </a:r>
              <a:r>
                <a:rPr lang="es-ES" sz="1200" dirty="0" err="1"/>
                <a:t>Alien</a:t>
              </a:r>
              <a:endParaRPr lang="es-ES" sz="1200" dirty="0"/>
            </a:p>
          </p:txBody>
        </p:sp>
      </p:grpSp>
    </p:spTree>
    <p:extLst>
      <p:ext uri="{BB962C8B-B14F-4D97-AF65-F5344CB8AC3E}">
        <p14:creationId xmlns:p14="http://schemas.microsoft.com/office/powerpoint/2010/main" val="1280282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BEB2752-6FD9-283A-AF0F-D1471F341395}"/>
              </a:ext>
            </a:extLst>
          </p:cNvPr>
          <p:cNvSpPr txBox="1"/>
          <p:nvPr/>
        </p:nvSpPr>
        <p:spPr>
          <a:xfrm>
            <a:off x="642917" y="1276350"/>
            <a:ext cx="5786438" cy="400110"/>
          </a:xfrm>
          <a:prstGeom prst="rect">
            <a:avLst/>
          </a:prstGeom>
          <a:noFill/>
        </p:spPr>
        <p:txBody>
          <a:bodyPr wrap="square" rtlCol="0">
            <a:spAutoFit/>
          </a:bodyPr>
          <a:lstStyle/>
          <a:p>
            <a:r>
              <a:rPr lang="es-ES" sz="2000" b="1" dirty="0"/>
              <a:t>Índice</a:t>
            </a:r>
          </a:p>
        </p:txBody>
      </p:sp>
      <p:sp>
        <p:nvSpPr>
          <p:cNvPr id="5" name="CuadroTexto 4">
            <a:extLst>
              <a:ext uri="{FF2B5EF4-FFF2-40B4-BE49-F238E27FC236}">
                <a16:creationId xmlns:a16="http://schemas.microsoft.com/office/drawing/2014/main" id="{8FA12BC8-47F8-E5B3-E493-242200720278}"/>
              </a:ext>
            </a:extLst>
          </p:cNvPr>
          <p:cNvSpPr txBox="1"/>
          <p:nvPr/>
        </p:nvSpPr>
        <p:spPr>
          <a:xfrm>
            <a:off x="642917" y="1947863"/>
            <a:ext cx="4529137" cy="369332"/>
          </a:xfrm>
          <a:prstGeom prst="rect">
            <a:avLst/>
          </a:prstGeom>
          <a:noFill/>
        </p:spPr>
        <p:txBody>
          <a:bodyPr wrap="square" rtlCol="0">
            <a:spAutoFit/>
          </a:bodyPr>
          <a:lstStyle/>
          <a:p>
            <a:r>
              <a:rPr lang="es-ES" dirty="0"/>
              <a:t>Objetivos</a:t>
            </a:r>
          </a:p>
        </p:txBody>
      </p:sp>
      <p:sp>
        <p:nvSpPr>
          <p:cNvPr id="6" name="CuadroTexto 5">
            <a:extLst>
              <a:ext uri="{FF2B5EF4-FFF2-40B4-BE49-F238E27FC236}">
                <a16:creationId xmlns:a16="http://schemas.microsoft.com/office/drawing/2014/main" id="{64E51CC4-9282-C984-FE96-BF3A1C071B3E}"/>
              </a:ext>
            </a:extLst>
          </p:cNvPr>
          <p:cNvSpPr txBox="1"/>
          <p:nvPr/>
        </p:nvSpPr>
        <p:spPr>
          <a:xfrm>
            <a:off x="642917" y="2434710"/>
            <a:ext cx="4529137" cy="369332"/>
          </a:xfrm>
          <a:prstGeom prst="rect">
            <a:avLst/>
          </a:prstGeom>
          <a:noFill/>
        </p:spPr>
        <p:txBody>
          <a:bodyPr wrap="square" rtlCol="0">
            <a:spAutoFit/>
          </a:bodyPr>
          <a:lstStyle/>
          <a:p>
            <a:r>
              <a:rPr lang="es-ES" dirty="0"/>
              <a:t>Introducción</a:t>
            </a:r>
          </a:p>
        </p:txBody>
      </p:sp>
      <p:sp>
        <p:nvSpPr>
          <p:cNvPr id="7" name="CuadroTexto 6">
            <a:extLst>
              <a:ext uri="{FF2B5EF4-FFF2-40B4-BE49-F238E27FC236}">
                <a16:creationId xmlns:a16="http://schemas.microsoft.com/office/drawing/2014/main" id="{134C068A-3072-8A6C-83F0-FEF9E661EEDC}"/>
              </a:ext>
            </a:extLst>
          </p:cNvPr>
          <p:cNvSpPr txBox="1"/>
          <p:nvPr/>
        </p:nvSpPr>
        <p:spPr>
          <a:xfrm>
            <a:off x="642917" y="2921557"/>
            <a:ext cx="4529137" cy="369332"/>
          </a:xfrm>
          <a:prstGeom prst="rect">
            <a:avLst/>
          </a:prstGeom>
          <a:noFill/>
        </p:spPr>
        <p:txBody>
          <a:bodyPr wrap="square" rtlCol="0">
            <a:spAutoFit/>
          </a:bodyPr>
          <a:lstStyle/>
          <a:p>
            <a:r>
              <a:rPr lang="es-ES" dirty="0"/>
              <a:t>Modelado del mercado de NFTs</a:t>
            </a:r>
          </a:p>
        </p:txBody>
      </p:sp>
      <p:sp>
        <p:nvSpPr>
          <p:cNvPr id="8" name="CuadroTexto 7">
            <a:extLst>
              <a:ext uri="{FF2B5EF4-FFF2-40B4-BE49-F238E27FC236}">
                <a16:creationId xmlns:a16="http://schemas.microsoft.com/office/drawing/2014/main" id="{5F17D7B9-0858-B502-19DD-D79BED2ACEC0}"/>
              </a:ext>
            </a:extLst>
          </p:cNvPr>
          <p:cNvSpPr txBox="1"/>
          <p:nvPr/>
        </p:nvSpPr>
        <p:spPr>
          <a:xfrm>
            <a:off x="642917" y="3423764"/>
            <a:ext cx="4529137" cy="369332"/>
          </a:xfrm>
          <a:prstGeom prst="rect">
            <a:avLst/>
          </a:prstGeom>
          <a:noFill/>
        </p:spPr>
        <p:txBody>
          <a:bodyPr wrap="square" rtlCol="0">
            <a:spAutoFit/>
          </a:bodyPr>
          <a:lstStyle/>
          <a:p>
            <a:r>
              <a:rPr lang="es-ES" dirty="0" err="1"/>
              <a:t>Raphtory</a:t>
            </a:r>
            <a:endParaRPr lang="es-ES" dirty="0"/>
          </a:p>
        </p:txBody>
      </p:sp>
      <p:sp>
        <p:nvSpPr>
          <p:cNvPr id="9" name="CuadroTexto 8">
            <a:extLst>
              <a:ext uri="{FF2B5EF4-FFF2-40B4-BE49-F238E27FC236}">
                <a16:creationId xmlns:a16="http://schemas.microsoft.com/office/drawing/2014/main" id="{706550F4-760C-3DA6-D16D-07706C16E897}"/>
              </a:ext>
            </a:extLst>
          </p:cNvPr>
          <p:cNvSpPr txBox="1"/>
          <p:nvPr/>
        </p:nvSpPr>
        <p:spPr>
          <a:xfrm>
            <a:off x="642917" y="3925971"/>
            <a:ext cx="4529137" cy="369332"/>
          </a:xfrm>
          <a:prstGeom prst="rect">
            <a:avLst/>
          </a:prstGeom>
          <a:noFill/>
        </p:spPr>
        <p:txBody>
          <a:bodyPr wrap="square" rtlCol="0">
            <a:spAutoFit/>
          </a:bodyPr>
          <a:lstStyle/>
          <a:p>
            <a:r>
              <a:rPr lang="es-ES" dirty="0"/>
              <a:t>Algoritmos desarrollados</a:t>
            </a:r>
          </a:p>
        </p:txBody>
      </p:sp>
      <p:sp>
        <p:nvSpPr>
          <p:cNvPr id="10" name="CuadroTexto 9">
            <a:extLst>
              <a:ext uri="{FF2B5EF4-FFF2-40B4-BE49-F238E27FC236}">
                <a16:creationId xmlns:a16="http://schemas.microsoft.com/office/drawing/2014/main" id="{8BAA1486-6CEF-C5B8-C0E2-D799912C72E9}"/>
              </a:ext>
            </a:extLst>
          </p:cNvPr>
          <p:cNvSpPr txBox="1"/>
          <p:nvPr/>
        </p:nvSpPr>
        <p:spPr>
          <a:xfrm>
            <a:off x="642917" y="4428178"/>
            <a:ext cx="4529137" cy="369332"/>
          </a:xfrm>
          <a:prstGeom prst="rect">
            <a:avLst/>
          </a:prstGeom>
          <a:noFill/>
        </p:spPr>
        <p:txBody>
          <a:bodyPr wrap="square" rtlCol="0">
            <a:spAutoFit/>
          </a:bodyPr>
          <a:lstStyle/>
          <a:p>
            <a:r>
              <a:rPr lang="es-ES" dirty="0"/>
              <a:t>Resultados</a:t>
            </a:r>
          </a:p>
        </p:txBody>
      </p:sp>
      <p:grpSp>
        <p:nvGrpSpPr>
          <p:cNvPr id="2" name="Grupo 1">
            <a:extLst>
              <a:ext uri="{FF2B5EF4-FFF2-40B4-BE49-F238E27FC236}">
                <a16:creationId xmlns:a16="http://schemas.microsoft.com/office/drawing/2014/main" id="{A421C640-4B77-4E13-E003-B372C34D7BBC}"/>
              </a:ext>
            </a:extLst>
          </p:cNvPr>
          <p:cNvGrpSpPr/>
          <p:nvPr/>
        </p:nvGrpSpPr>
        <p:grpSpPr>
          <a:xfrm>
            <a:off x="700065" y="3842383"/>
            <a:ext cx="3571876" cy="478873"/>
            <a:chOff x="700065" y="1876423"/>
            <a:chExt cx="3571876" cy="478873"/>
          </a:xfrm>
        </p:grpSpPr>
        <p:cxnSp>
          <p:nvCxnSpPr>
            <p:cNvPr id="11" name="Conector recto 10">
              <a:extLst>
                <a:ext uri="{FF2B5EF4-FFF2-40B4-BE49-F238E27FC236}">
                  <a16:creationId xmlns:a16="http://schemas.microsoft.com/office/drawing/2014/main" id="{C0C4FE84-06F0-3582-A8E9-D33787F7AFF0}"/>
                </a:ext>
              </a:extLst>
            </p:cNvPr>
            <p:cNvCxnSpPr/>
            <p:nvPr/>
          </p:nvCxnSpPr>
          <p:spPr>
            <a:xfrm>
              <a:off x="700066" y="1876423"/>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83B8B2F7-BAF3-9195-6521-A818422FB835}"/>
                </a:ext>
              </a:extLst>
            </p:cNvPr>
            <p:cNvCxnSpPr/>
            <p:nvPr/>
          </p:nvCxnSpPr>
          <p:spPr>
            <a:xfrm>
              <a:off x="700065" y="2355296"/>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13" name="CuadroTexto 12">
            <a:extLst>
              <a:ext uri="{FF2B5EF4-FFF2-40B4-BE49-F238E27FC236}">
                <a16:creationId xmlns:a16="http://schemas.microsoft.com/office/drawing/2014/main" id="{59B1A2CD-6B03-78DF-C090-247B7B3CEC46}"/>
              </a:ext>
            </a:extLst>
          </p:cNvPr>
          <p:cNvSpPr txBox="1"/>
          <p:nvPr/>
        </p:nvSpPr>
        <p:spPr>
          <a:xfrm>
            <a:off x="642917" y="4930385"/>
            <a:ext cx="4529137" cy="369332"/>
          </a:xfrm>
          <a:prstGeom prst="rect">
            <a:avLst/>
          </a:prstGeom>
          <a:noFill/>
        </p:spPr>
        <p:txBody>
          <a:bodyPr wrap="square" rtlCol="0">
            <a:spAutoFit/>
          </a:bodyPr>
          <a:lstStyle/>
          <a:p>
            <a:r>
              <a:rPr lang="es-ES" dirty="0"/>
              <a:t>Conclusiones</a:t>
            </a:r>
          </a:p>
        </p:txBody>
      </p:sp>
      <p:pic>
        <p:nvPicPr>
          <p:cNvPr id="14" name="Picture 3">
            <a:extLst>
              <a:ext uri="{FF2B5EF4-FFF2-40B4-BE49-F238E27FC236}">
                <a16:creationId xmlns:a16="http://schemas.microsoft.com/office/drawing/2014/main" id="{429524E1-6B6E-C623-7202-81EAE7A86554}"/>
              </a:ext>
            </a:extLst>
          </p:cNvPr>
          <p:cNvPicPr>
            <a:picLocks noChangeAspect="1"/>
          </p:cNvPicPr>
          <p:nvPr/>
        </p:nvPicPr>
        <p:blipFill rotWithShape="1">
          <a:blip r:embed="rId2"/>
          <a:srcRect l="29669" t="18745" r="8131" b="9394"/>
          <a:stretch/>
        </p:blipFill>
        <p:spPr>
          <a:xfrm>
            <a:off x="4741576" y="0"/>
            <a:ext cx="7419944" cy="6858000"/>
          </a:xfrm>
          <a:prstGeom prst="rect">
            <a:avLst/>
          </a:prstGeom>
        </p:spPr>
      </p:pic>
    </p:spTree>
    <p:extLst>
      <p:ext uri="{BB962C8B-B14F-4D97-AF65-F5344CB8AC3E}">
        <p14:creationId xmlns:p14="http://schemas.microsoft.com/office/powerpoint/2010/main" val="3335181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65" name="Tabla 64">
            <a:extLst>
              <a:ext uri="{FF2B5EF4-FFF2-40B4-BE49-F238E27FC236}">
                <a16:creationId xmlns:a16="http://schemas.microsoft.com/office/drawing/2014/main" id="{0AF2CA7F-3FEC-F06B-41F6-34761F84E89E}"/>
              </a:ext>
            </a:extLst>
          </p:cNvPr>
          <p:cNvGraphicFramePr>
            <a:graphicFrameLocks noGrp="1"/>
          </p:cNvGraphicFramePr>
          <p:nvPr/>
        </p:nvGraphicFramePr>
        <p:xfrm>
          <a:off x="8159442" y="4843774"/>
          <a:ext cx="3482431" cy="1280160"/>
        </p:xfrm>
        <a:graphic>
          <a:graphicData uri="http://schemas.openxmlformats.org/drawingml/2006/table">
            <a:tbl>
              <a:tblPr/>
              <a:tblGrid>
                <a:gridCol w="3482431">
                  <a:extLst>
                    <a:ext uri="{9D8B030D-6E8A-4147-A177-3AD203B41FA5}">
                      <a16:colId xmlns:a16="http://schemas.microsoft.com/office/drawing/2014/main" val="1244035667"/>
                    </a:ext>
                  </a:extLst>
                </a:gridCol>
              </a:tblGrid>
              <a:tr h="0">
                <a:tc>
                  <a:txBody>
                    <a:bodyPr/>
                    <a:lstStyle/>
                    <a:p>
                      <a:r>
                        <a:rPr lang="es-ES" sz="1200" dirty="0">
                          <a:effectLst/>
                          <a:latin typeface="+mn-lt"/>
                        </a:rPr>
                        <a:t>val </a:t>
                      </a:r>
                      <a:r>
                        <a:rPr lang="es-ES" sz="1200" dirty="0" err="1">
                          <a:effectLst/>
                          <a:latin typeface="+mn-lt"/>
                        </a:rPr>
                        <a:t>queueMap</a:t>
                      </a:r>
                      <a:r>
                        <a:rPr lang="es-ES" sz="1200" dirty="0">
                          <a:effectLst/>
                          <a:latin typeface="+mn-lt"/>
                        </a:rPr>
                        <a:t>: </a:t>
                      </a:r>
                      <a:r>
                        <a:rPr lang="es-ES" sz="1200" dirty="0" err="1">
                          <a:effectLst/>
                          <a:latin typeface="+mn-lt"/>
                        </a:rPr>
                        <a:t>Map</a:t>
                      </a:r>
                      <a:r>
                        <a:rPr lang="es-ES" sz="1200" dirty="0">
                          <a:effectLst/>
                          <a:latin typeface="+mn-lt"/>
                        </a:rPr>
                        <a:t>[</a:t>
                      </a:r>
                      <a:r>
                        <a:rPr lang="es-ES" sz="1200" dirty="0" err="1">
                          <a:effectLst/>
                          <a:latin typeface="+mn-lt"/>
                        </a:rPr>
                        <a:t>Int</a:t>
                      </a:r>
                      <a:r>
                        <a:rPr lang="es-ES" sz="1200" dirty="0">
                          <a:effectLst/>
                          <a:latin typeface="+mn-lt"/>
                        </a:rPr>
                        <a:t>, </a:t>
                      </a:r>
                      <a:r>
                        <a:rPr lang="es-ES" sz="1200" dirty="0" err="1">
                          <a:effectLst/>
                          <a:latin typeface="+mn-lt"/>
                        </a:rPr>
                        <a:t>Int</a:t>
                      </a:r>
                      <a:r>
                        <a:rPr lang="es-ES" sz="1200" dirty="0">
                          <a:effectLst/>
                          <a:latin typeface="+mn-lt"/>
                        </a:rPr>
                        <a:t>] =</a:t>
                      </a:r>
                    </a:p>
                    <a:p>
                      <a:r>
                        <a:rPr lang="es-ES" sz="1200" dirty="0">
                          <a:effectLst/>
                          <a:latin typeface="+mn-lt"/>
                        </a:rPr>
                        <a:t>     </a:t>
                      </a:r>
                      <a:r>
                        <a:rPr lang="es-ES" sz="1200" dirty="0" err="1">
                          <a:effectLst/>
                          <a:latin typeface="+mn-lt"/>
                        </a:rPr>
                        <a:t>vertex.messageQueue</a:t>
                      </a:r>
                      <a:r>
                        <a:rPr lang="es-ES" sz="1200" dirty="0">
                          <a:effectLst/>
                          <a:latin typeface="+mn-lt"/>
                        </a:rPr>
                        <a:t>[</a:t>
                      </a:r>
                      <a:r>
                        <a:rPr lang="es-ES" sz="1200" dirty="0" err="1">
                          <a:effectLst/>
                          <a:latin typeface="+mn-lt"/>
                        </a:rPr>
                        <a:t>Int</a:t>
                      </a:r>
                      <a:r>
                        <a:rPr lang="es-ES" sz="1200" dirty="0">
                          <a:effectLst/>
                          <a:latin typeface="+mn-lt"/>
                        </a:rPr>
                        <a:t>] </a:t>
                      </a:r>
                    </a:p>
                    <a:p>
                      <a:r>
                        <a:rPr lang="es-ES" sz="1200" dirty="0">
                          <a:effectLst/>
                          <a:latin typeface="+mn-lt"/>
                        </a:rPr>
                        <a:t>     .</a:t>
                      </a:r>
                      <a:r>
                        <a:rPr lang="es-ES" sz="1200" dirty="0" err="1">
                          <a:effectLst/>
                          <a:latin typeface="+mn-lt"/>
                        </a:rPr>
                        <a:t>groupBy</a:t>
                      </a:r>
                      <a:r>
                        <a:rPr lang="es-ES" sz="1200" dirty="0">
                          <a:effectLst/>
                          <a:latin typeface="+mn-lt"/>
                        </a:rPr>
                        <a:t>(</a:t>
                      </a:r>
                      <a:r>
                        <a:rPr lang="es-ES" sz="1200" dirty="0" err="1">
                          <a:effectLst/>
                          <a:latin typeface="+mn-lt"/>
                        </a:rPr>
                        <a:t>mess</a:t>
                      </a:r>
                      <a:r>
                        <a:rPr lang="es-ES" sz="1200" dirty="0">
                          <a:effectLst/>
                          <a:latin typeface="+mn-lt"/>
                        </a:rPr>
                        <a:t> =&gt; </a:t>
                      </a:r>
                      <a:r>
                        <a:rPr lang="es-ES" sz="1200" dirty="0" err="1">
                          <a:effectLst/>
                          <a:latin typeface="+mn-lt"/>
                        </a:rPr>
                        <a:t>mess</a:t>
                      </a:r>
                      <a:r>
                        <a:rPr lang="es-ES" sz="1200" dirty="0">
                          <a:effectLst/>
                          <a:latin typeface="+mn-lt"/>
                        </a:rPr>
                        <a:t>)</a:t>
                      </a:r>
                    </a:p>
                    <a:p>
                      <a:r>
                        <a:rPr lang="es-ES" sz="1200" dirty="0">
                          <a:effectLst/>
                          <a:latin typeface="+mn-lt"/>
                        </a:rPr>
                        <a:t>     .</a:t>
                      </a:r>
                      <a:r>
                        <a:rPr lang="es-ES" sz="1200" dirty="0" err="1">
                          <a:effectLst/>
                          <a:latin typeface="+mn-lt"/>
                        </a:rPr>
                        <a:t>map</a:t>
                      </a:r>
                      <a:r>
                        <a:rPr lang="es-ES" sz="1200" dirty="0">
                          <a:effectLst/>
                          <a:latin typeface="+mn-lt"/>
                        </a:rPr>
                        <a:t>(</a:t>
                      </a:r>
                      <a:r>
                        <a:rPr lang="es-ES" sz="1200" dirty="0" err="1">
                          <a:effectLst/>
                          <a:latin typeface="+mn-lt"/>
                        </a:rPr>
                        <a:t>tup</a:t>
                      </a:r>
                      <a:r>
                        <a:rPr lang="es-ES" sz="1200" dirty="0">
                          <a:effectLst/>
                          <a:latin typeface="+mn-lt"/>
                        </a:rPr>
                        <a:t> =&gt; (tup._1, tup._2.length)) </a:t>
                      </a:r>
                    </a:p>
                    <a:p>
                      <a:endParaRPr lang="es-ES" sz="1200" dirty="0">
                        <a:effectLst/>
                        <a:latin typeface="+mn-lt"/>
                      </a:endParaRPr>
                    </a:p>
                    <a:p>
                      <a:r>
                        <a:rPr lang="es-ES" sz="1200" dirty="0">
                          <a:effectLst/>
                          <a:latin typeface="+mn-lt"/>
                        </a:rPr>
                        <a:t>val </a:t>
                      </a:r>
                      <a:r>
                        <a:rPr lang="es-ES" sz="1200" dirty="0" err="1">
                          <a:effectLst/>
                          <a:latin typeface="+mn-lt"/>
                        </a:rPr>
                        <a:t>inDegree</a:t>
                      </a:r>
                      <a:r>
                        <a:rPr lang="es-ES" sz="1200" dirty="0">
                          <a:effectLst/>
                          <a:latin typeface="+mn-lt"/>
                        </a:rPr>
                        <a:t> = </a:t>
                      </a:r>
                      <a:r>
                        <a:rPr lang="es-ES" sz="1200" dirty="0" err="1">
                          <a:effectLst/>
                          <a:latin typeface="+mn-lt"/>
                        </a:rPr>
                        <a:t>queueMap.getOrElse</a:t>
                      </a:r>
                      <a:r>
                        <a:rPr lang="es-ES" sz="1200" dirty="0">
                          <a:effectLst/>
                          <a:latin typeface="+mn-lt"/>
                        </a:rPr>
                        <a:t>(1, 0) </a:t>
                      </a:r>
                    </a:p>
                    <a:p>
                      <a:r>
                        <a:rPr lang="es-ES" sz="1200" dirty="0">
                          <a:effectLst/>
                          <a:latin typeface="+mn-lt"/>
                        </a:rPr>
                        <a:t>val </a:t>
                      </a:r>
                      <a:r>
                        <a:rPr lang="es-ES" sz="1200" dirty="0" err="1">
                          <a:effectLst/>
                          <a:latin typeface="+mn-lt"/>
                        </a:rPr>
                        <a:t>outDegree</a:t>
                      </a:r>
                      <a:r>
                        <a:rPr lang="es-ES" sz="1200" dirty="0">
                          <a:effectLst/>
                          <a:latin typeface="+mn-lt"/>
                        </a:rPr>
                        <a:t> = </a:t>
                      </a:r>
                      <a:r>
                        <a:rPr lang="es-ES" sz="1200" dirty="0" err="1">
                          <a:effectLst/>
                          <a:latin typeface="+mn-lt"/>
                        </a:rPr>
                        <a:t>queueMap.getOrElse</a:t>
                      </a:r>
                      <a:r>
                        <a:rPr lang="es-ES" sz="1200" dirty="0">
                          <a:effectLst/>
                          <a:latin typeface="+mn-lt"/>
                        </a:rPr>
                        <a:t>(0, 0) </a:t>
                      </a:r>
                    </a:p>
                  </a:txBody>
                  <a:tcPr marL="47625" marR="47625" marT="0" marB="0">
                    <a:lnL>
                      <a:noFill/>
                    </a:lnL>
                    <a:lnR>
                      <a:noFill/>
                    </a:lnR>
                    <a:lnT>
                      <a:noFill/>
                    </a:lnT>
                    <a:lnB>
                      <a:noFill/>
                    </a:lnB>
                  </a:tcPr>
                </a:tc>
                <a:extLst>
                  <a:ext uri="{0D108BD9-81ED-4DB2-BD59-A6C34878D82A}">
                    <a16:rowId xmlns:a16="http://schemas.microsoft.com/office/drawing/2014/main" val="2575320723"/>
                  </a:ext>
                </a:extLst>
              </a:tr>
            </a:tbl>
          </a:graphicData>
        </a:graphic>
      </p:graphicFrame>
      <p:sp>
        <p:nvSpPr>
          <p:cNvPr id="64" name="CuadroTexto 63">
            <a:extLst>
              <a:ext uri="{FF2B5EF4-FFF2-40B4-BE49-F238E27FC236}">
                <a16:creationId xmlns:a16="http://schemas.microsoft.com/office/drawing/2014/main" id="{138A2C9F-6348-398D-F683-DCAEAA66C4F3}"/>
              </a:ext>
            </a:extLst>
          </p:cNvPr>
          <p:cNvSpPr txBox="1"/>
          <p:nvPr/>
        </p:nvSpPr>
        <p:spPr>
          <a:xfrm>
            <a:off x="8106939" y="2895152"/>
            <a:ext cx="3534933" cy="1015663"/>
          </a:xfrm>
          <a:prstGeom prst="rect">
            <a:avLst/>
          </a:prstGeom>
          <a:noFill/>
        </p:spPr>
        <p:txBody>
          <a:bodyPr wrap="square" rtlCol="0">
            <a:spAutoFit/>
          </a:bodyPr>
          <a:lstStyle/>
          <a:p>
            <a:pPr marL="342900" indent="-342900">
              <a:buFont typeface="+mj-lt"/>
              <a:buAutoNum type="arabicPeriod"/>
            </a:pPr>
            <a:r>
              <a:rPr lang="es-ES" sz="1200" dirty="0"/>
              <a:t>Leer mensajes de la cola de cada trader</a:t>
            </a:r>
          </a:p>
          <a:p>
            <a:pPr marL="342900" indent="-342900">
              <a:buFont typeface="+mj-lt"/>
              <a:buAutoNum type="arabicPeriod"/>
            </a:pPr>
            <a:r>
              <a:rPr lang="es-ES" sz="1200" dirty="0"/>
              <a:t>Agrupar por 0s y 1s</a:t>
            </a:r>
          </a:p>
          <a:p>
            <a:pPr marL="342900" indent="-342900">
              <a:buFont typeface="+mj-lt"/>
              <a:buAutoNum type="arabicPeriod"/>
            </a:pPr>
            <a:r>
              <a:rPr lang="es-ES" sz="1200" dirty="0"/>
              <a:t>El número de 0s indica el grado de salida y el número de 1s el grado de entrada</a:t>
            </a:r>
          </a:p>
        </p:txBody>
      </p:sp>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Algoritmos desarrollados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Grado de los nodos Trader</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Imagen 9" descr="Diagrama&#10;&#10;Descripción generada automáticamente">
            <a:extLst>
              <a:ext uri="{FF2B5EF4-FFF2-40B4-BE49-F238E27FC236}">
                <a16:creationId xmlns:a16="http://schemas.microsoft.com/office/drawing/2014/main" id="{CB131B53-12BA-281E-C680-8E0F4AA931EE}"/>
              </a:ext>
            </a:extLst>
          </p:cNvPr>
          <p:cNvPicPr>
            <a:picLocks noChangeAspect="1"/>
          </p:cNvPicPr>
          <p:nvPr/>
        </p:nvPicPr>
        <p:blipFill>
          <a:blip r:embed="rId3"/>
          <a:stretch>
            <a:fillRect/>
          </a:stretch>
        </p:blipFill>
        <p:spPr>
          <a:xfrm>
            <a:off x="411479" y="2229509"/>
            <a:ext cx="3855717" cy="3124198"/>
          </a:xfrm>
          <a:prstGeom prst="rect">
            <a:avLst/>
          </a:prstGeom>
        </p:spPr>
      </p:pic>
      <p:sp>
        <p:nvSpPr>
          <p:cNvPr id="19" name="CuadroTexto 18">
            <a:extLst>
              <a:ext uri="{FF2B5EF4-FFF2-40B4-BE49-F238E27FC236}">
                <a16:creationId xmlns:a16="http://schemas.microsoft.com/office/drawing/2014/main" id="{61C54D1E-941D-3DA4-D66F-854F2F68A7A1}"/>
              </a:ext>
            </a:extLst>
          </p:cNvPr>
          <p:cNvSpPr txBox="1"/>
          <p:nvPr/>
        </p:nvSpPr>
        <p:spPr>
          <a:xfrm>
            <a:off x="5802659" y="2211276"/>
            <a:ext cx="1012635" cy="430887"/>
          </a:xfrm>
          <a:prstGeom prst="rect">
            <a:avLst/>
          </a:prstGeom>
          <a:noFill/>
        </p:spPr>
        <p:txBody>
          <a:bodyPr wrap="square" rtlCol="0">
            <a:spAutoFit/>
          </a:bodyPr>
          <a:lstStyle/>
          <a:p>
            <a:pPr>
              <a:lnSpc>
                <a:spcPct val="150000"/>
              </a:lnSpc>
            </a:pPr>
            <a:r>
              <a:rPr lang="es-ES" sz="1600" b="1" dirty="0"/>
              <a:t>Paso 1</a:t>
            </a:r>
            <a:endParaRPr lang="es-ES" b="1" dirty="0"/>
          </a:p>
        </p:txBody>
      </p:sp>
      <p:sp>
        <p:nvSpPr>
          <p:cNvPr id="20" name="CuadroTexto 19">
            <a:extLst>
              <a:ext uri="{FF2B5EF4-FFF2-40B4-BE49-F238E27FC236}">
                <a16:creationId xmlns:a16="http://schemas.microsoft.com/office/drawing/2014/main" id="{54CE117B-EF9D-C718-6DEC-5B806EEE782C}"/>
              </a:ext>
            </a:extLst>
          </p:cNvPr>
          <p:cNvSpPr txBox="1"/>
          <p:nvPr/>
        </p:nvSpPr>
        <p:spPr>
          <a:xfrm>
            <a:off x="9405490" y="2211275"/>
            <a:ext cx="1012635" cy="430887"/>
          </a:xfrm>
          <a:prstGeom prst="rect">
            <a:avLst/>
          </a:prstGeom>
          <a:noFill/>
        </p:spPr>
        <p:txBody>
          <a:bodyPr wrap="square" rtlCol="0">
            <a:spAutoFit/>
          </a:bodyPr>
          <a:lstStyle/>
          <a:p>
            <a:pPr>
              <a:lnSpc>
                <a:spcPct val="150000"/>
              </a:lnSpc>
            </a:pPr>
            <a:r>
              <a:rPr lang="es-ES" sz="1600" b="1" dirty="0"/>
              <a:t>Paso 2</a:t>
            </a:r>
            <a:endParaRPr lang="es-ES" b="1" dirty="0"/>
          </a:p>
        </p:txBody>
      </p:sp>
      <p:grpSp>
        <p:nvGrpSpPr>
          <p:cNvPr id="34" name="Grupo 33">
            <a:extLst>
              <a:ext uri="{FF2B5EF4-FFF2-40B4-BE49-F238E27FC236}">
                <a16:creationId xmlns:a16="http://schemas.microsoft.com/office/drawing/2014/main" id="{59A24485-CA87-56EF-7DCA-3FD706687AD8}"/>
              </a:ext>
            </a:extLst>
          </p:cNvPr>
          <p:cNvGrpSpPr/>
          <p:nvPr/>
        </p:nvGrpSpPr>
        <p:grpSpPr>
          <a:xfrm>
            <a:off x="4475401" y="4804705"/>
            <a:ext cx="1080000" cy="720000"/>
            <a:chOff x="4358555" y="2836659"/>
            <a:chExt cx="1080000" cy="720000"/>
          </a:xfrm>
        </p:grpSpPr>
        <p:sp>
          <p:nvSpPr>
            <p:cNvPr id="7" name="Elipse 6">
              <a:extLst>
                <a:ext uri="{FF2B5EF4-FFF2-40B4-BE49-F238E27FC236}">
                  <a16:creationId xmlns:a16="http://schemas.microsoft.com/office/drawing/2014/main" id="{50CD77EC-1A8C-A858-B6C4-6B30334078C8}"/>
                </a:ext>
              </a:extLst>
            </p:cNvPr>
            <p:cNvSpPr>
              <a:spLocks/>
            </p:cNvSpPr>
            <p:nvPr/>
          </p:nvSpPr>
          <p:spPr>
            <a:xfrm>
              <a:off x="4409050" y="2836659"/>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25" name="CuadroTexto 24">
              <a:extLst>
                <a:ext uri="{FF2B5EF4-FFF2-40B4-BE49-F238E27FC236}">
                  <a16:creationId xmlns:a16="http://schemas.microsoft.com/office/drawing/2014/main" id="{5CEE50D7-8951-3C6E-B0BA-752C7737B80D}"/>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B</a:t>
              </a:r>
            </a:p>
          </p:txBody>
        </p:sp>
      </p:grpSp>
      <p:grpSp>
        <p:nvGrpSpPr>
          <p:cNvPr id="35" name="Grupo 34">
            <a:extLst>
              <a:ext uri="{FF2B5EF4-FFF2-40B4-BE49-F238E27FC236}">
                <a16:creationId xmlns:a16="http://schemas.microsoft.com/office/drawing/2014/main" id="{22E4B409-B6D5-5617-9451-154900A839CA}"/>
              </a:ext>
            </a:extLst>
          </p:cNvPr>
          <p:cNvGrpSpPr/>
          <p:nvPr/>
        </p:nvGrpSpPr>
        <p:grpSpPr>
          <a:xfrm>
            <a:off x="5802659" y="2895152"/>
            <a:ext cx="1080000" cy="720000"/>
            <a:chOff x="4358555" y="2836659"/>
            <a:chExt cx="1080000" cy="720000"/>
          </a:xfrm>
        </p:grpSpPr>
        <p:sp>
          <p:nvSpPr>
            <p:cNvPr id="36" name="Elipse 35">
              <a:extLst>
                <a:ext uri="{FF2B5EF4-FFF2-40B4-BE49-F238E27FC236}">
                  <a16:creationId xmlns:a16="http://schemas.microsoft.com/office/drawing/2014/main" id="{C956203C-F2A4-2AA7-2412-411D58389D43}"/>
                </a:ext>
              </a:extLst>
            </p:cNvPr>
            <p:cNvSpPr>
              <a:spLocks/>
            </p:cNvSpPr>
            <p:nvPr/>
          </p:nvSpPr>
          <p:spPr>
            <a:xfrm>
              <a:off x="4409050" y="2836659"/>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1400" dirty="0"/>
            </a:p>
          </p:txBody>
        </p:sp>
        <p:sp>
          <p:nvSpPr>
            <p:cNvPr id="37" name="CuadroTexto 36">
              <a:extLst>
                <a:ext uri="{FF2B5EF4-FFF2-40B4-BE49-F238E27FC236}">
                  <a16:creationId xmlns:a16="http://schemas.microsoft.com/office/drawing/2014/main" id="{58D907C0-B4D4-9B98-7C19-65BC7B54331D}"/>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A</a:t>
              </a:r>
            </a:p>
          </p:txBody>
        </p:sp>
      </p:grpSp>
      <p:grpSp>
        <p:nvGrpSpPr>
          <p:cNvPr id="38" name="Grupo 37">
            <a:extLst>
              <a:ext uri="{FF2B5EF4-FFF2-40B4-BE49-F238E27FC236}">
                <a16:creationId xmlns:a16="http://schemas.microsoft.com/office/drawing/2014/main" id="{78EF74B4-6A11-680A-12E7-3E98E7BAACE4}"/>
              </a:ext>
            </a:extLst>
          </p:cNvPr>
          <p:cNvGrpSpPr/>
          <p:nvPr/>
        </p:nvGrpSpPr>
        <p:grpSpPr>
          <a:xfrm>
            <a:off x="7044111" y="4809477"/>
            <a:ext cx="1080000" cy="720000"/>
            <a:chOff x="4358555" y="2836659"/>
            <a:chExt cx="1080000" cy="720000"/>
          </a:xfrm>
        </p:grpSpPr>
        <p:sp>
          <p:nvSpPr>
            <p:cNvPr id="39" name="Elipse 38">
              <a:extLst>
                <a:ext uri="{FF2B5EF4-FFF2-40B4-BE49-F238E27FC236}">
                  <a16:creationId xmlns:a16="http://schemas.microsoft.com/office/drawing/2014/main" id="{40871331-3E40-507B-1B55-52DE94B0D900}"/>
                </a:ext>
              </a:extLst>
            </p:cNvPr>
            <p:cNvSpPr>
              <a:spLocks/>
            </p:cNvSpPr>
            <p:nvPr/>
          </p:nvSpPr>
          <p:spPr>
            <a:xfrm>
              <a:off x="4409050" y="2836659"/>
              <a:ext cx="720000" cy="72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sz="1400" dirty="0"/>
            </a:p>
          </p:txBody>
        </p:sp>
        <p:sp>
          <p:nvSpPr>
            <p:cNvPr id="40" name="CuadroTexto 39">
              <a:extLst>
                <a:ext uri="{FF2B5EF4-FFF2-40B4-BE49-F238E27FC236}">
                  <a16:creationId xmlns:a16="http://schemas.microsoft.com/office/drawing/2014/main" id="{4C8E0963-2EB9-B222-7857-158EEF9D137F}"/>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C</a:t>
              </a:r>
            </a:p>
          </p:txBody>
        </p:sp>
      </p:grpSp>
      <p:sp>
        <p:nvSpPr>
          <p:cNvPr id="41" name="Rectángulo 40">
            <a:extLst>
              <a:ext uri="{FF2B5EF4-FFF2-40B4-BE49-F238E27FC236}">
                <a16:creationId xmlns:a16="http://schemas.microsoft.com/office/drawing/2014/main" id="{D4FFE5D2-89A3-2DBE-1070-47040C13C7CB}"/>
              </a:ext>
            </a:extLst>
          </p:cNvPr>
          <p:cNvSpPr/>
          <p:nvPr/>
        </p:nvSpPr>
        <p:spPr>
          <a:xfrm>
            <a:off x="4358861"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4743AC52-A7E7-CC35-23DB-5E1DB98B322F}"/>
              </a:ext>
            </a:extLst>
          </p:cNvPr>
          <p:cNvSpPr/>
          <p:nvPr/>
        </p:nvSpPr>
        <p:spPr>
          <a:xfrm>
            <a:off x="8094122"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4" name="Grupo 53">
            <a:extLst>
              <a:ext uri="{FF2B5EF4-FFF2-40B4-BE49-F238E27FC236}">
                <a16:creationId xmlns:a16="http://schemas.microsoft.com/office/drawing/2014/main" id="{66153C04-DB09-9C44-CE64-8E3BE810061B}"/>
              </a:ext>
            </a:extLst>
          </p:cNvPr>
          <p:cNvGrpSpPr/>
          <p:nvPr/>
        </p:nvGrpSpPr>
        <p:grpSpPr>
          <a:xfrm>
            <a:off x="5097395" y="3615153"/>
            <a:ext cx="880252" cy="1238746"/>
            <a:chOff x="4978097" y="3716750"/>
            <a:chExt cx="976962" cy="1067882"/>
          </a:xfrm>
        </p:grpSpPr>
        <p:cxnSp>
          <p:nvCxnSpPr>
            <p:cNvPr id="44" name="Conector recto de flecha 43">
              <a:extLst>
                <a:ext uri="{FF2B5EF4-FFF2-40B4-BE49-F238E27FC236}">
                  <a16:creationId xmlns:a16="http://schemas.microsoft.com/office/drawing/2014/main" id="{5F6A1DEB-76A3-6D51-618E-6C7D1C61EAAF}"/>
                </a:ext>
              </a:extLst>
            </p:cNvPr>
            <p:cNvCxnSpPr>
              <a:cxnSpLocks/>
            </p:cNvCxnSpPr>
            <p:nvPr/>
          </p:nvCxnSpPr>
          <p:spPr>
            <a:xfrm flipH="1">
              <a:off x="4978097" y="3716750"/>
              <a:ext cx="824562" cy="915482"/>
            </a:xfrm>
            <a:prstGeom prst="straightConnector1">
              <a:avLst/>
            </a:prstGeom>
            <a:ln w="28575">
              <a:solidFill>
                <a:srgbClr val="36B2A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9721236-9EB1-E624-D5B6-D42B139AF32E}"/>
                </a:ext>
              </a:extLst>
            </p:cNvPr>
            <p:cNvCxnSpPr>
              <a:cxnSpLocks/>
            </p:cNvCxnSpPr>
            <p:nvPr/>
          </p:nvCxnSpPr>
          <p:spPr>
            <a:xfrm flipH="1">
              <a:off x="5130497" y="3869150"/>
              <a:ext cx="824562" cy="915482"/>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Grupo 54">
            <a:extLst>
              <a:ext uri="{FF2B5EF4-FFF2-40B4-BE49-F238E27FC236}">
                <a16:creationId xmlns:a16="http://schemas.microsoft.com/office/drawing/2014/main" id="{54B0C403-7A97-6AD9-CAA1-D9077D453A1A}"/>
              </a:ext>
            </a:extLst>
          </p:cNvPr>
          <p:cNvGrpSpPr/>
          <p:nvPr/>
        </p:nvGrpSpPr>
        <p:grpSpPr>
          <a:xfrm rot="6467978">
            <a:off x="6375831" y="3653381"/>
            <a:ext cx="932532" cy="1185519"/>
            <a:chOff x="4914860" y="3658997"/>
            <a:chExt cx="1034989" cy="1021996"/>
          </a:xfrm>
        </p:grpSpPr>
        <p:cxnSp>
          <p:nvCxnSpPr>
            <p:cNvPr id="56" name="Conector recto de flecha 55">
              <a:extLst>
                <a:ext uri="{FF2B5EF4-FFF2-40B4-BE49-F238E27FC236}">
                  <a16:creationId xmlns:a16="http://schemas.microsoft.com/office/drawing/2014/main" id="{E4F0B23C-0FAB-F574-9E1E-71BA53928683}"/>
                </a:ext>
              </a:extLst>
            </p:cNvPr>
            <p:cNvCxnSpPr>
              <a:cxnSpLocks/>
            </p:cNvCxnSpPr>
            <p:nvPr/>
          </p:nvCxnSpPr>
          <p:spPr>
            <a:xfrm flipH="1">
              <a:off x="4914860" y="3658997"/>
              <a:ext cx="824563" cy="915482"/>
            </a:xfrm>
            <a:prstGeom prst="straightConnector1">
              <a:avLst/>
            </a:prstGeom>
            <a:ln w="28575">
              <a:solidFill>
                <a:srgbClr val="36B2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4CA22100-8290-966D-FA14-E1BCB1CB4705}"/>
                </a:ext>
              </a:extLst>
            </p:cNvPr>
            <p:cNvCxnSpPr>
              <a:cxnSpLocks/>
            </p:cNvCxnSpPr>
            <p:nvPr/>
          </p:nvCxnSpPr>
          <p:spPr>
            <a:xfrm flipH="1">
              <a:off x="5125288" y="3765511"/>
              <a:ext cx="824561" cy="915482"/>
            </a:xfrm>
            <a:prstGeom prst="straightConnector1">
              <a:avLst/>
            </a:prstGeom>
            <a:ln w="28575">
              <a:solidFill>
                <a:srgbClr val="94AB3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CuadroTexto 57">
            <a:extLst>
              <a:ext uri="{FF2B5EF4-FFF2-40B4-BE49-F238E27FC236}">
                <a16:creationId xmlns:a16="http://schemas.microsoft.com/office/drawing/2014/main" id="{E440E980-1FFC-3B08-4F57-607E3649B7F2}"/>
              </a:ext>
            </a:extLst>
          </p:cNvPr>
          <p:cNvSpPr txBox="1"/>
          <p:nvPr/>
        </p:nvSpPr>
        <p:spPr>
          <a:xfrm>
            <a:off x="5163692" y="3848486"/>
            <a:ext cx="275132" cy="388568"/>
          </a:xfrm>
          <a:prstGeom prst="rect">
            <a:avLst/>
          </a:prstGeom>
          <a:noFill/>
        </p:spPr>
        <p:txBody>
          <a:bodyPr wrap="square" rtlCol="0">
            <a:spAutoFit/>
          </a:bodyPr>
          <a:lstStyle/>
          <a:p>
            <a:pPr>
              <a:lnSpc>
                <a:spcPct val="150000"/>
              </a:lnSpc>
            </a:pPr>
            <a:r>
              <a:rPr lang="es-ES" sz="1400" b="1" dirty="0"/>
              <a:t>1</a:t>
            </a:r>
            <a:endParaRPr lang="es-ES" sz="1600" b="1" dirty="0"/>
          </a:p>
        </p:txBody>
      </p:sp>
      <p:sp>
        <p:nvSpPr>
          <p:cNvPr id="59" name="CuadroTexto 58">
            <a:extLst>
              <a:ext uri="{FF2B5EF4-FFF2-40B4-BE49-F238E27FC236}">
                <a16:creationId xmlns:a16="http://schemas.microsoft.com/office/drawing/2014/main" id="{F3342DDC-7695-B1DC-9CED-5E3A81668EF1}"/>
              </a:ext>
            </a:extLst>
          </p:cNvPr>
          <p:cNvSpPr txBox="1"/>
          <p:nvPr/>
        </p:nvSpPr>
        <p:spPr>
          <a:xfrm>
            <a:off x="6957040" y="3848486"/>
            <a:ext cx="275132" cy="388568"/>
          </a:xfrm>
          <a:prstGeom prst="rect">
            <a:avLst/>
          </a:prstGeom>
          <a:noFill/>
        </p:spPr>
        <p:txBody>
          <a:bodyPr wrap="square" rtlCol="0">
            <a:spAutoFit/>
          </a:bodyPr>
          <a:lstStyle/>
          <a:p>
            <a:pPr>
              <a:lnSpc>
                <a:spcPct val="150000"/>
              </a:lnSpc>
            </a:pPr>
            <a:r>
              <a:rPr lang="es-ES" sz="1400" b="1" dirty="0"/>
              <a:t>0</a:t>
            </a:r>
            <a:endParaRPr lang="es-ES" sz="1600" b="1" dirty="0"/>
          </a:p>
        </p:txBody>
      </p:sp>
      <p:sp>
        <p:nvSpPr>
          <p:cNvPr id="60" name="CuadroTexto 59">
            <a:extLst>
              <a:ext uri="{FF2B5EF4-FFF2-40B4-BE49-F238E27FC236}">
                <a16:creationId xmlns:a16="http://schemas.microsoft.com/office/drawing/2014/main" id="{8B5D73A2-D3B4-26FE-E500-42CB9ED4B5ED}"/>
              </a:ext>
            </a:extLst>
          </p:cNvPr>
          <p:cNvSpPr txBox="1"/>
          <p:nvPr/>
        </p:nvSpPr>
        <p:spPr>
          <a:xfrm>
            <a:off x="5606178" y="4177351"/>
            <a:ext cx="275132" cy="388568"/>
          </a:xfrm>
          <a:prstGeom prst="rect">
            <a:avLst/>
          </a:prstGeom>
          <a:noFill/>
        </p:spPr>
        <p:txBody>
          <a:bodyPr wrap="square" rtlCol="0">
            <a:spAutoFit/>
          </a:bodyPr>
          <a:lstStyle/>
          <a:p>
            <a:pPr>
              <a:lnSpc>
                <a:spcPct val="150000"/>
              </a:lnSpc>
            </a:pPr>
            <a:r>
              <a:rPr lang="es-ES" sz="1400" b="1" dirty="0"/>
              <a:t>0</a:t>
            </a:r>
            <a:endParaRPr lang="es-ES" sz="1600" b="1" dirty="0"/>
          </a:p>
        </p:txBody>
      </p:sp>
      <p:sp>
        <p:nvSpPr>
          <p:cNvPr id="61" name="CuadroTexto 60">
            <a:extLst>
              <a:ext uri="{FF2B5EF4-FFF2-40B4-BE49-F238E27FC236}">
                <a16:creationId xmlns:a16="http://schemas.microsoft.com/office/drawing/2014/main" id="{A8952309-040E-5865-7101-79325DAE80A8}"/>
              </a:ext>
            </a:extLst>
          </p:cNvPr>
          <p:cNvSpPr txBox="1"/>
          <p:nvPr/>
        </p:nvSpPr>
        <p:spPr>
          <a:xfrm>
            <a:off x="6461442" y="4174537"/>
            <a:ext cx="275132" cy="388568"/>
          </a:xfrm>
          <a:prstGeom prst="rect">
            <a:avLst/>
          </a:prstGeom>
          <a:noFill/>
        </p:spPr>
        <p:txBody>
          <a:bodyPr wrap="square" rtlCol="0">
            <a:spAutoFit/>
          </a:bodyPr>
          <a:lstStyle/>
          <a:p>
            <a:pPr>
              <a:lnSpc>
                <a:spcPct val="150000"/>
              </a:lnSpc>
            </a:pPr>
            <a:r>
              <a:rPr lang="es-ES" sz="1400" b="1" dirty="0"/>
              <a:t>1</a:t>
            </a:r>
            <a:endParaRPr lang="es-ES" sz="1600" b="1" dirty="0"/>
          </a:p>
        </p:txBody>
      </p:sp>
      <p:graphicFrame>
        <p:nvGraphicFramePr>
          <p:cNvPr id="62" name="Tabla 61">
            <a:extLst>
              <a:ext uri="{FF2B5EF4-FFF2-40B4-BE49-F238E27FC236}">
                <a16:creationId xmlns:a16="http://schemas.microsoft.com/office/drawing/2014/main" id="{08E071B4-20A9-7DC3-2231-1C7852EB5C7D}"/>
              </a:ext>
            </a:extLst>
          </p:cNvPr>
          <p:cNvGraphicFramePr>
            <a:graphicFrameLocks noGrp="1"/>
          </p:cNvGraphicFramePr>
          <p:nvPr/>
        </p:nvGraphicFramePr>
        <p:xfrm>
          <a:off x="4427311" y="5754319"/>
          <a:ext cx="3683270" cy="365760"/>
        </p:xfrm>
        <a:graphic>
          <a:graphicData uri="http://schemas.openxmlformats.org/drawingml/2006/table">
            <a:tbl>
              <a:tblPr/>
              <a:tblGrid>
                <a:gridCol w="3683270">
                  <a:extLst>
                    <a:ext uri="{9D8B030D-6E8A-4147-A177-3AD203B41FA5}">
                      <a16:colId xmlns:a16="http://schemas.microsoft.com/office/drawing/2014/main" val="3223461524"/>
                    </a:ext>
                  </a:extLst>
                </a:gridCol>
              </a:tblGrid>
              <a:tr h="0">
                <a:tc>
                  <a:txBody>
                    <a:bodyPr/>
                    <a:lstStyle/>
                    <a:p>
                      <a:r>
                        <a:rPr lang="es-ES" sz="1200" dirty="0" err="1">
                          <a:effectLst/>
                          <a:latin typeface="+mn-lt"/>
                        </a:rPr>
                        <a:t>vertex.messageAllIngoingNeighbors</a:t>
                      </a:r>
                      <a:r>
                        <a:rPr lang="es-ES" sz="1200" dirty="0">
                          <a:effectLst/>
                          <a:latin typeface="+mn-lt"/>
                        </a:rPr>
                        <a:t>(0) </a:t>
                      </a:r>
                      <a:r>
                        <a:rPr lang="es-ES" sz="1200" dirty="0" err="1">
                          <a:effectLst/>
                          <a:latin typeface="+mn-lt"/>
                        </a:rPr>
                        <a:t>vertex.messageAllOutgoingNeighbors</a:t>
                      </a:r>
                      <a:r>
                        <a:rPr lang="es-ES" sz="1200" dirty="0">
                          <a:effectLst/>
                          <a:latin typeface="+mn-lt"/>
                        </a:rPr>
                        <a:t>(1) </a:t>
                      </a:r>
                    </a:p>
                  </a:txBody>
                  <a:tcPr marL="47625" marR="47625" marT="0" marB="0">
                    <a:lnL>
                      <a:noFill/>
                    </a:lnL>
                    <a:lnR>
                      <a:noFill/>
                    </a:lnR>
                    <a:lnT>
                      <a:noFill/>
                    </a:lnT>
                    <a:lnB>
                      <a:noFill/>
                    </a:lnB>
                  </a:tcPr>
                </a:tc>
                <a:extLst>
                  <a:ext uri="{0D108BD9-81ED-4DB2-BD59-A6C34878D82A}">
                    <a16:rowId xmlns:a16="http://schemas.microsoft.com/office/drawing/2014/main" val="2110938197"/>
                  </a:ext>
                </a:extLst>
              </a:tr>
            </a:tbl>
          </a:graphicData>
        </a:graphic>
      </p:graphicFrame>
      <p:sp>
        <p:nvSpPr>
          <p:cNvPr id="63" name="Rectángulo 62">
            <a:extLst>
              <a:ext uri="{FF2B5EF4-FFF2-40B4-BE49-F238E27FC236}">
                <a16:creationId xmlns:a16="http://schemas.microsoft.com/office/drawing/2014/main" id="{8216F2DE-1FD6-0C50-562C-26C5442C5D04}"/>
              </a:ext>
            </a:extLst>
          </p:cNvPr>
          <p:cNvSpPr/>
          <p:nvPr/>
        </p:nvSpPr>
        <p:spPr>
          <a:xfrm>
            <a:off x="8075406" y="2174195"/>
            <a:ext cx="3828178" cy="4258180"/>
          </a:xfrm>
          <a:prstGeom prst="rect">
            <a:avLst/>
          </a:prstGeom>
          <a:solidFill>
            <a:schemeClr val="lt1">
              <a:alpha val="72957"/>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2" name="CuadroTexto 1">
            <a:extLst>
              <a:ext uri="{FF2B5EF4-FFF2-40B4-BE49-F238E27FC236}">
                <a16:creationId xmlns:a16="http://schemas.microsoft.com/office/drawing/2014/main" id="{9330FC42-3F7F-46B0-6AA4-E514A445C628}"/>
              </a:ext>
            </a:extLst>
          </p:cNvPr>
          <p:cNvSpPr txBox="1"/>
          <p:nvPr/>
        </p:nvSpPr>
        <p:spPr>
          <a:xfrm>
            <a:off x="369152" y="1536573"/>
            <a:ext cx="10139343" cy="430887"/>
          </a:xfrm>
          <a:prstGeom prst="rect">
            <a:avLst/>
          </a:prstGeom>
          <a:noFill/>
        </p:spPr>
        <p:txBody>
          <a:bodyPr wrap="square" rtlCol="0">
            <a:spAutoFit/>
          </a:bodyPr>
          <a:lstStyle/>
          <a:p>
            <a:pPr>
              <a:lnSpc>
                <a:spcPct val="150000"/>
              </a:lnSpc>
            </a:pPr>
            <a:r>
              <a:rPr lang="es-ES" sz="1600" b="1" dirty="0"/>
              <a:t>Análisis temporal con una ventana que incluye los 3 instantes t=0, t=1 y t=2 </a:t>
            </a:r>
            <a:endParaRPr lang="es-ES" b="1" dirty="0"/>
          </a:p>
        </p:txBody>
      </p:sp>
      <p:sp>
        <p:nvSpPr>
          <p:cNvPr id="5" name="CuadroTexto 4">
            <a:extLst>
              <a:ext uri="{FF2B5EF4-FFF2-40B4-BE49-F238E27FC236}">
                <a16:creationId xmlns:a16="http://schemas.microsoft.com/office/drawing/2014/main" id="{6C0ADF7E-BEFF-4489-7D6F-C773ECB9ECF1}"/>
              </a:ext>
            </a:extLst>
          </p:cNvPr>
          <p:cNvSpPr txBox="1"/>
          <p:nvPr/>
        </p:nvSpPr>
        <p:spPr>
          <a:xfrm>
            <a:off x="412591" y="5169600"/>
            <a:ext cx="1559235" cy="1278235"/>
          </a:xfrm>
          <a:prstGeom prst="rect">
            <a:avLst/>
          </a:prstGeom>
          <a:noFill/>
        </p:spPr>
        <p:txBody>
          <a:bodyPr wrap="square" rtlCol="0">
            <a:spAutoFit/>
          </a:bodyPr>
          <a:lstStyle/>
          <a:p>
            <a:pPr>
              <a:lnSpc>
                <a:spcPct val="150000"/>
              </a:lnSpc>
            </a:pPr>
            <a:r>
              <a:rPr lang="es-ES" sz="1200" b="1" dirty="0"/>
              <a:t>Grado:</a:t>
            </a:r>
          </a:p>
          <a:p>
            <a:pPr marL="285750" indent="-285750">
              <a:lnSpc>
                <a:spcPct val="150000"/>
              </a:lnSpc>
              <a:buFont typeface="Arial" panose="020B0604020202020204" pitchFamily="34" charset="0"/>
              <a:buChar char="•"/>
            </a:pPr>
            <a:r>
              <a:rPr lang="es-ES" sz="1350" dirty="0"/>
              <a:t>Trader A: 2</a:t>
            </a:r>
          </a:p>
          <a:p>
            <a:pPr marL="285750" indent="-285750">
              <a:lnSpc>
                <a:spcPct val="150000"/>
              </a:lnSpc>
              <a:buFont typeface="Arial" panose="020B0604020202020204" pitchFamily="34" charset="0"/>
              <a:buChar char="•"/>
            </a:pPr>
            <a:r>
              <a:rPr lang="es-ES" sz="1350" dirty="0"/>
              <a:t>Trader B: 1</a:t>
            </a:r>
          </a:p>
          <a:p>
            <a:pPr marL="285750" indent="-285750">
              <a:lnSpc>
                <a:spcPct val="150000"/>
              </a:lnSpc>
              <a:buFont typeface="Arial" panose="020B0604020202020204" pitchFamily="34" charset="0"/>
              <a:buChar char="•"/>
            </a:pPr>
            <a:r>
              <a:rPr lang="es-ES" sz="1350" dirty="0"/>
              <a:t>Trader C: 1</a:t>
            </a:r>
          </a:p>
        </p:txBody>
      </p:sp>
    </p:spTree>
    <p:extLst>
      <p:ext uri="{BB962C8B-B14F-4D97-AF65-F5344CB8AC3E}">
        <p14:creationId xmlns:p14="http://schemas.microsoft.com/office/powerpoint/2010/main" val="380669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65" name="Tabla 64">
            <a:extLst>
              <a:ext uri="{FF2B5EF4-FFF2-40B4-BE49-F238E27FC236}">
                <a16:creationId xmlns:a16="http://schemas.microsoft.com/office/drawing/2014/main" id="{0AF2CA7F-3FEC-F06B-41F6-34761F84E89E}"/>
              </a:ext>
            </a:extLst>
          </p:cNvPr>
          <p:cNvGraphicFramePr>
            <a:graphicFrameLocks noGrp="1"/>
          </p:cNvGraphicFramePr>
          <p:nvPr/>
        </p:nvGraphicFramePr>
        <p:xfrm>
          <a:off x="8159442" y="4843774"/>
          <a:ext cx="3482431" cy="1280160"/>
        </p:xfrm>
        <a:graphic>
          <a:graphicData uri="http://schemas.openxmlformats.org/drawingml/2006/table">
            <a:tbl>
              <a:tblPr/>
              <a:tblGrid>
                <a:gridCol w="3482431">
                  <a:extLst>
                    <a:ext uri="{9D8B030D-6E8A-4147-A177-3AD203B41FA5}">
                      <a16:colId xmlns:a16="http://schemas.microsoft.com/office/drawing/2014/main" val="1244035667"/>
                    </a:ext>
                  </a:extLst>
                </a:gridCol>
              </a:tblGrid>
              <a:tr h="0">
                <a:tc>
                  <a:txBody>
                    <a:bodyPr/>
                    <a:lstStyle/>
                    <a:p>
                      <a:r>
                        <a:rPr lang="es-ES" sz="1200" dirty="0">
                          <a:effectLst/>
                          <a:latin typeface="+mn-lt"/>
                        </a:rPr>
                        <a:t>val </a:t>
                      </a:r>
                      <a:r>
                        <a:rPr lang="es-ES" sz="1200" dirty="0" err="1">
                          <a:effectLst/>
                          <a:latin typeface="+mn-lt"/>
                        </a:rPr>
                        <a:t>queueMap</a:t>
                      </a:r>
                      <a:r>
                        <a:rPr lang="es-ES" sz="1200" dirty="0">
                          <a:effectLst/>
                          <a:latin typeface="+mn-lt"/>
                        </a:rPr>
                        <a:t>: </a:t>
                      </a:r>
                      <a:r>
                        <a:rPr lang="es-ES" sz="1200" dirty="0" err="1">
                          <a:effectLst/>
                          <a:latin typeface="+mn-lt"/>
                        </a:rPr>
                        <a:t>Map</a:t>
                      </a:r>
                      <a:r>
                        <a:rPr lang="es-ES" sz="1200" dirty="0">
                          <a:effectLst/>
                          <a:latin typeface="+mn-lt"/>
                        </a:rPr>
                        <a:t>[</a:t>
                      </a:r>
                      <a:r>
                        <a:rPr lang="es-ES" sz="1200" dirty="0" err="1">
                          <a:effectLst/>
                          <a:latin typeface="+mn-lt"/>
                        </a:rPr>
                        <a:t>Int</a:t>
                      </a:r>
                      <a:r>
                        <a:rPr lang="es-ES" sz="1200" dirty="0">
                          <a:effectLst/>
                          <a:latin typeface="+mn-lt"/>
                        </a:rPr>
                        <a:t>, </a:t>
                      </a:r>
                      <a:r>
                        <a:rPr lang="es-ES" sz="1200" dirty="0" err="1">
                          <a:effectLst/>
                          <a:latin typeface="+mn-lt"/>
                        </a:rPr>
                        <a:t>Int</a:t>
                      </a:r>
                      <a:r>
                        <a:rPr lang="es-ES" sz="1200" dirty="0">
                          <a:effectLst/>
                          <a:latin typeface="+mn-lt"/>
                        </a:rPr>
                        <a:t>] =</a:t>
                      </a:r>
                    </a:p>
                    <a:p>
                      <a:r>
                        <a:rPr lang="es-ES" sz="1200" dirty="0">
                          <a:effectLst/>
                          <a:latin typeface="+mn-lt"/>
                        </a:rPr>
                        <a:t>     </a:t>
                      </a:r>
                      <a:r>
                        <a:rPr lang="es-ES" sz="1200" dirty="0" err="1">
                          <a:effectLst/>
                          <a:latin typeface="+mn-lt"/>
                        </a:rPr>
                        <a:t>vertex.messageQueue</a:t>
                      </a:r>
                      <a:r>
                        <a:rPr lang="es-ES" sz="1200" dirty="0">
                          <a:effectLst/>
                          <a:latin typeface="+mn-lt"/>
                        </a:rPr>
                        <a:t>[</a:t>
                      </a:r>
                      <a:r>
                        <a:rPr lang="es-ES" sz="1200" dirty="0" err="1">
                          <a:effectLst/>
                          <a:latin typeface="+mn-lt"/>
                        </a:rPr>
                        <a:t>Int</a:t>
                      </a:r>
                      <a:r>
                        <a:rPr lang="es-ES" sz="1200" dirty="0">
                          <a:effectLst/>
                          <a:latin typeface="+mn-lt"/>
                        </a:rPr>
                        <a:t>] </a:t>
                      </a:r>
                    </a:p>
                    <a:p>
                      <a:r>
                        <a:rPr lang="es-ES" sz="1200" dirty="0">
                          <a:effectLst/>
                          <a:latin typeface="+mn-lt"/>
                        </a:rPr>
                        <a:t>     .</a:t>
                      </a:r>
                      <a:r>
                        <a:rPr lang="es-ES" sz="1200" dirty="0" err="1">
                          <a:effectLst/>
                          <a:latin typeface="+mn-lt"/>
                        </a:rPr>
                        <a:t>groupBy</a:t>
                      </a:r>
                      <a:r>
                        <a:rPr lang="es-ES" sz="1200" dirty="0">
                          <a:effectLst/>
                          <a:latin typeface="+mn-lt"/>
                        </a:rPr>
                        <a:t>(</a:t>
                      </a:r>
                      <a:r>
                        <a:rPr lang="es-ES" sz="1200" dirty="0" err="1">
                          <a:effectLst/>
                          <a:latin typeface="+mn-lt"/>
                        </a:rPr>
                        <a:t>mess</a:t>
                      </a:r>
                      <a:r>
                        <a:rPr lang="es-ES" sz="1200" dirty="0">
                          <a:effectLst/>
                          <a:latin typeface="+mn-lt"/>
                        </a:rPr>
                        <a:t> =&gt; </a:t>
                      </a:r>
                      <a:r>
                        <a:rPr lang="es-ES" sz="1200" dirty="0" err="1">
                          <a:effectLst/>
                          <a:latin typeface="+mn-lt"/>
                        </a:rPr>
                        <a:t>mess</a:t>
                      </a:r>
                      <a:r>
                        <a:rPr lang="es-ES" sz="1200" dirty="0">
                          <a:effectLst/>
                          <a:latin typeface="+mn-lt"/>
                        </a:rPr>
                        <a:t>)</a:t>
                      </a:r>
                    </a:p>
                    <a:p>
                      <a:r>
                        <a:rPr lang="es-ES" sz="1200" dirty="0">
                          <a:effectLst/>
                          <a:latin typeface="+mn-lt"/>
                        </a:rPr>
                        <a:t>     .</a:t>
                      </a:r>
                      <a:r>
                        <a:rPr lang="es-ES" sz="1200" dirty="0" err="1">
                          <a:effectLst/>
                          <a:latin typeface="+mn-lt"/>
                        </a:rPr>
                        <a:t>map</a:t>
                      </a:r>
                      <a:r>
                        <a:rPr lang="es-ES" sz="1200" dirty="0">
                          <a:effectLst/>
                          <a:latin typeface="+mn-lt"/>
                        </a:rPr>
                        <a:t>(</a:t>
                      </a:r>
                      <a:r>
                        <a:rPr lang="es-ES" sz="1200" dirty="0" err="1">
                          <a:effectLst/>
                          <a:latin typeface="+mn-lt"/>
                        </a:rPr>
                        <a:t>tup</a:t>
                      </a:r>
                      <a:r>
                        <a:rPr lang="es-ES" sz="1200" dirty="0">
                          <a:effectLst/>
                          <a:latin typeface="+mn-lt"/>
                        </a:rPr>
                        <a:t> =&gt; (tup._1, tup._2.length)) </a:t>
                      </a:r>
                    </a:p>
                    <a:p>
                      <a:endParaRPr lang="es-ES" sz="1200" dirty="0">
                        <a:effectLst/>
                        <a:latin typeface="+mn-lt"/>
                      </a:endParaRPr>
                    </a:p>
                    <a:p>
                      <a:r>
                        <a:rPr lang="es-ES" sz="1200" dirty="0">
                          <a:effectLst/>
                          <a:latin typeface="+mn-lt"/>
                        </a:rPr>
                        <a:t>val </a:t>
                      </a:r>
                      <a:r>
                        <a:rPr lang="es-ES" sz="1200" dirty="0" err="1">
                          <a:effectLst/>
                          <a:latin typeface="+mn-lt"/>
                        </a:rPr>
                        <a:t>inDegree</a:t>
                      </a:r>
                      <a:r>
                        <a:rPr lang="es-ES" sz="1200" dirty="0">
                          <a:effectLst/>
                          <a:latin typeface="+mn-lt"/>
                        </a:rPr>
                        <a:t> = </a:t>
                      </a:r>
                      <a:r>
                        <a:rPr lang="es-ES" sz="1200" dirty="0" err="1">
                          <a:effectLst/>
                          <a:latin typeface="+mn-lt"/>
                        </a:rPr>
                        <a:t>queueMap.getOrElse</a:t>
                      </a:r>
                      <a:r>
                        <a:rPr lang="es-ES" sz="1200" dirty="0">
                          <a:effectLst/>
                          <a:latin typeface="+mn-lt"/>
                        </a:rPr>
                        <a:t>(1, 0) </a:t>
                      </a:r>
                    </a:p>
                    <a:p>
                      <a:r>
                        <a:rPr lang="es-ES" sz="1200" dirty="0">
                          <a:effectLst/>
                          <a:latin typeface="+mn-lt"/>
                        </a:rPr>
                        <a:t>val </a:t>
                      </a:r>
                      <a:r>
                        <a:rPr lang="es-ES" sz="1200" dirty="0" err="1">
                          <a:effectLst/>
                          <a:latin typeface="+mn-lt"/>
                        </a:rPr>
                        <a:t>outDegree</a:t>
                      </a:r>
                      <a:r>
                        <a:rPr lang="es-ES" sz="1200" dirty="0">
                          <a:effectLst/>
                          <a:latin typeface="+mn-lt"/>
                        </a:rPr>
                        <a:t> = </a:t>
                      </a:r>
                      <a:r>
                        <a:rPr lang="es-ES" sz="1200" dirty="0" err="1">
                          <a:effectLst/>
                          <a:latin typeface="+mn-lt"/>
                        </a:rPr>
                        <a:t>queueMap.getOrElse</a:t>
                      </a:r>
                      <a:r>
                        <a:rPr lang="es-ES" sz="1200" dirty="0">
                          <a:effectLst/>
                          <a:latin typeface="+mn-lt"/>
                        </a:rPr>
                        <a:t>(0, 0) </a:t>
                      </a:r>
                    </a:p>
                  </a:txBody>
                  <a:tcPr marL="47625" marR="47625" marT="0" marB="0">
                    <a:lnL>
                      <a:noFill/>
                    </a:lnL>
                    <a:lnR>
                      <a:noFill/>
                    </a:lnR>
                    <a:lnT>
                      <a:noFill/>
                    </a:lnT>
                    <a:lnB>
                      <a:noFill/>
                    </a:lnB>
                  </a:tcPr>
                </a:tc>
                <a:extLst>
                  <a:ext uri="{0D108BD9-81ED-4DB2-BD59-A6C34878D82A}">
                    <a16:rowId xmlns:a16="http://schemas.microsoft.com/office/drawing/2014/main" val="2575320723"/>
                  </a:ext>
                </a:extLst>
              </a:tr>
            </a:tbl>
          </a:graphicData>
        </a:graphic>
      </p:graphicFrame>
      <p:sp>
        <p:nvSpPr>
          <p:cNvPr id="64" name="CuadroTexto 63">
            <a:extLst>
              <a:ext uri="{FF2B5EF4-FFF2-40B4-BE49-F238E27FC236}">
                <a16:creationId xmlns:a16="http://schemas.microsoft.com/office/drawing/2014/main" id="{138A2C9F-6348-398D-F683-DCAEAA66C4F3}"/>
              </a:ext>
            </a:extLst>
          </p:cNvPr>
          <p:cNvSpPr txBox="1"/>
          <p:nvPr/>
        </p:nvSpPr>
        <p:spPr>
          <a:xfrm>
            <a:off x="8106939" y="2895152"/>
            <a:ext cx="3534933" cy="1015663"/>
          </a:xfrm>
          <a:prstGeom prst="rect">
            <a:avLst/>
          </a:prstGeom>
          <a:noFill/>
        </p:spPr>
        <p:txBody>
          <a:bodyPr wrap="square" rtlCol="0">
            <a:spAutoFit/>
          </a:bodyPr>
          <a:lstStyle/>
          <a:p>
            <a:pPr marL="342900" indent="-342900">
              <a:buFont typeface="+mj-lt"/>
              <a:buAutoNum type="arabicPeriod"/>
            </a:pPr>
            <a:r>
              <a:rPr lang="es-ES" sz="1200" dirty="0"/>
              <a:t>Leer mensajes de la cola de cada trader</a:t>
            </a:r>
          </a:p>
          <a:p>
            <a:pPr marL="342900" indent="-342900">
              <a:buFont typeface="+mj-lt"/>
              <a:buAutoNum type="arabicPeriod"/>
            </a:pPr>
            <a:r>
              <a:rPr lang="es-ES" sz="1200" dirty="0"/>
              <a:t>Agrupar por 0s y 1s</a:t>
            </a:r>
          </a:p>
          <a:p>
            <a:pPr marL="342900" indent="-342900">
              <a:buFont typeface="+mj-lt"/>
              <a:buAutoNum type="arabicPeriod"/>
            </a:pPr>
            <a:r>
              <a:rPr lang="es-ES" sz="1200" dirty="0"/>
              <a:t>El número de 0s indica el grado de salida y el número de 1s el grado de entrada</a:t>
            </a:r>
          </a:p>
        </p:txBody>
      </p:sp>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Algoritmos desarrollados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Grado de los nodos Trader</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Imagen 9" descr="Diagrama&#10;&#10;Descripción generada automáticamente">
            <a:extLst>
              <a:ext uri="{FF2B5EF4-FFF2-40B4-BE49-F238E27FC236}">
                <a16:creationId xmlns:a16="http://schemas.microsoft.com/office/drawing/2014/main" id="{CB131B53-12BA-281E-C680-8E0F4AA931EE}"/>
              </a:ext>
            </a:extLst>
          </p:cNvPr>
          <p:cNvPicPr>
            <a:picLocks noChangeAspect="1"/>
          </p:cNvPicPr>
          <p:nvPr/>
        </p:nvPicPr>
        <p:blipFill>
          <a:blip r:embed="rId3"/>
          <a:stretch>
            <a:fillRect/>
          </a:stretch>
        </p:blipFill>
        <p:spPr>
          <a:xfrm>
            <a:off x="411479" y="2229509"/>
            <a:ext cx="3855717" cy="3124198"/>
          </a:xfrm>
          <a:prstGeom prst="rect">
            <a:avLst/>
          </a:prstGeom>
        </p:spPr>
      </p:pic>
      <p:sp>
        <p:nvSpPr>
          <p:cNvPr id="19" name="CuadroTexto 18">
            <a:extLst>
              <a:ext uri="{FF2B5EF4-FFF2-40B4-BE49-F238E27FC236}">
                <a16:creationId xmlns:a16="http://schemas.microsoft.com/office/drawing/2014/main" id="{61C54D1E-941D-3DA4-D66F-854F2F68A7A1}"/>
              </a:ext>
            </a:extLst>
          </p:cNvPr>
          <p:cNvSpPr txBox="1"/>
          <p:nvPr/>
        </p:nvSpPr>
        <p:spPr>
          <a:xfrm>
            <a:off x="5802659" y="2211276"/>
            <a:ext cx="1012635" cy="430887"/>
          </a:xfrm>
          <a:prstGeom prst="rect">
            <a:avLst/>
          </a:prstGeom>
          <a:noFill/>
        </p:spPr>
        <p:txBody>
          <a:bodyPr wrap="square" rtlCol="0">
            <a:spAutoFit/>
          </a:bodyPr>
          <a:lstStyle/>
          <a:p>
            <a:pPr>
              <a:lnSpc>
                <a:spcPct val="150000"/>
              </a:lnSpc>
            </a:pPr>
            <a:r>
              <a:rPr lang="es-ES" sz="1600" b="1" dirty="0"/>
              <a:t>Paso 1</a:t>
            </a:r>
            <a:endParaRPr lang="es-ES" b="1" dirty="0"/>
          </a:p>
        </p:txBody>
      </p:sp>
      <p:sp>
        <p:nvSpPr>
          <p:cNvPr id="20" name="CuadroTexto 19">
            <a:extLst>
              <a:ext uri="{FF2B5EF4-FFF2-40B4-BE49-F238E27FC236}">
                <a16:creationId xmlns:a16="http://schemas.microsoft.com/office/drawing/2014/main" id="{54CE117B-EF9D-C718-6DEC-5B806EEE782C}"/>
              </a:ext>
            </a:extLst>
          </p:cNvPr>
          <p:cNvSpPr txBox="1"/>
          <p:nvPr/>
        </p:nvSpPr>
        <p:spPr>
          <a:xfrm>
            <a:off x="9405490" y="2211275"/>
            <a:ext cx="1012635" cy="430887"/>
          </a:xfrm>
          <a:prstGeom prst="rect">
            <a:avLst/>
          </a:prstGeom>
          <a:noFill/>
        </p:spPr>
        <p:txBody>
          <a:bodyPr wrap="square" rtlCol="0">
            <a:spAutoFit/>
          </a:bodyPr>
          <a:lstStyle/>
          <a:p>
            <a:pPr>
              <a:lnSpc>
                <a:spcPct val="150000"/>
              </a:lnSpc>
            </a:pPr>
            <a:r>
              <a:rPr lang="es-ES" sz="1600" b="1" dirty="0"/>
              <a:t>Paso 2</a:t>
            </a:r>
            <a:endParaRPr lang="es-ES" b="1" dirty="0"/>
          </a:p>
        </p:txBody>
      </p:sp>
      <p:grpSp>
        <p:nvGrpSpPr>
          <p:cNvPr id="34" name="Grupo 33">
            <a:extLst>
              <a:ext uri="{FF2B5EF4-FFF2-40B4-BE49-F238E27FC236}">
                <a16:creationId xmlns:a16="http://schemas.microsoft.com/office/drawing/2014/main" id="{59A24485-CA87-56EF-7DCA-3FD706687AD8}"/>
              </a:ext>
            </a:extLst>
          </p:cNvPr>
          <p:cNvGrpSpPr/>
          <p:nvPr/>
        </p:nvGrpSpPr>
        <p:grpSpPr>
          <a:xfrm>
            <a:off x="4475401" y="4804705"/>
            <a:ext cx="1080000" cy="720000"/>
            <a:chOff x="4358555" y="2836659"/>
            <a:chExt cx="1080000" cy="720000"/>
          </a:xfrm>
        </p:grpSpPr>
        <p:sp>
          <p:nvSpPr>
            <p:cNvPr id="7" name="Elipse 6">
              <a:extLst>
                <a:ext uri="{FF2B5EF4-FFF2-40B4-BE49-F238E27FC236}">
                  <a16:creationId xmlns:a16="http://schemas.microsoft.com/office/drawing/2014/main" id="{50CD77EC-1A8C-A858-B6C4-6B30334078C8}"/>
                </a:ext>
              </a:extLst>
            </p:cNvPr>
            <p:cNvSpPr>
              <a:spLocks/>
            </p:cNvSpPr>
            <p:nvPr/>
          </p:nvSpPr>
          <p:spPr>
            <a:xfrm>
              <a:off x="4409050" y="2836659"/>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p>
          </p:txBody>
        </p:sp>
        <p:sp>
          <p:nvSpPr>
            <p:cNvPr id="25" name="CuadroTexto 24">
              <a:extLst>
                <a:ext uri="{FF2B5EF4-FFF2-40B4-BE49-F238E27FC236}">
                  <a16:creationId xmlns:a16="http://schemas.microsoft.com/office/drawing/2014/main" id="{5CEE50D7-8951-3C6E-B0BA-752C7737B80D}"/>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B</a:t>
              </a:r>
            </a:p>
          </p:txBody>
        </p:sp>
      </p:grpSp>
      <p:grpSp>
        <p:nvGrpSpPr>
          <p:cNvPr id="35" name="Grupo 34">
            <a:extLst>
              <a:ext uri="{FF2B5EF4-FFF2-40B4-BE49-F238E27FC236}">
                <a16:creationId xmlns:a16="http://schemas.microsoft.com/office/drawing/2014/main" id="{22E4B409-B6D5-5617-9451-154900A839CA}"/>
              </a:ext>
            </a:extLst>
          </p:cNvPr>
          <p:cNvGrpSpPr/>
          <p:nvPr/>
        </p:nvGrpSpPr>
        <p:grpSpPr>
          <a:xfrm>
            <a:off x="5802659" y="2895152"/>
            <a:ext cx="1080000" cy="720000"/>
            <a:chOff x="4358555" y="2836659"/>
            <a:chExt cx="1080000" cy="720000"/>
          </a:xfrm>
        </p:grpSpPr>
        <p:sp>
          <p:nvSpPr>
            <p:cNvPr id="36" name="Elipse 35">
              <a:extLst>
                <a:ext uri="{FF2B5EF4-FFF2-40B4-BE49-F238E27FC236}">
                  <a16:creationId xmlns:a16="http://schemas.microsoft.com/office/drawing/2014/main" id="{C956203C-F2A4-2AA7-2412-411D58389D43}"/>
                </a:ext>
              </a:extLst>
            </p:cNvPr>
            <p:cNvSpPr>
              <a:spLocks/>
            </p:cNvSpPr>
            <p:nvPr/>
          </p:nvSpPr>
          <p:spPr>
            <a:xfrm>
              <a:off x="4409050" y="2836659"/>
              <a:ext cx="720000" cy="720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sz="1400" dirty="0"/>
            </a:p>
          </p:txBody>
        </p:sp>
        <p:sp>
          <p:nvSpPr>
            <p:cNvPr id="37" name="CuadroTexto 36">
              <a:extLst>
                <a:ext uri="{FF2B5EF4-FFF2-40B4-BE49-F238E27FC236}">
                  <a16:creationId xmlns:a16="http://schemas.microsoft.com/office/drawing/2014/main" id="{58D907C0-B4D4-9B98-7C19-65BC7B54331D}"/>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A</a:t>
              </a:r>
            </a:p>
          </p:txBody>
        </p:sp>
      </p:grpSp>
      <p:grpSp>
        <p:nvGrpSpPr>
          <p:cNvPr id="38" name="Grupo 37">
            <a:extLst>
              <a:ext uri="{FF2B5EF4-FFF2-40B4-BE49-F238E27FC236}">
                <a16:creationId xmlns:a16="http://schemas.microsoft.com/office/drawing/2014/main" id="{78EF74B4-6A11-680A-12E7-3E98E7BAACE4}"/>
              </a:ext>
            </a:extLst>
          </p:cNvPr>
          <p:cNvGrpSpPr/>
          <p:nvPr/>
        </p:nvGrpSpPr>
        <p:grpSpPr>
          <a:xfrm>
            <a:off x="7044111" y="4809477"/>
            <a:ext cx="1080000" cy="720000"/>
            <a:chOff x="4358555" y="2836659"/>
            <a:chExt cx="1080000" cy="720000"/>
          </a:xfrm>
        </p:grpSpPr>
        <p:sp>
          <p:nvSpPr>
            <p:cNvPr id="39" name="Elipse 38">
              <a:extLst>
                <a:ext uri="{FF2B5EF4-FFF2-40B4-BE49-F238E27FC236}">
                  <a16:creationId xmlns:a16="http://schemas.microsoft.com/office/drawing/2014/main" id="{40871331-3E40-507B-1B55-52DE94B0D900}"/>
                </a:ext>
              </a:extLst>
            </p:cNvPr>
            <p:cNvSpPr>
              <a:spLocks/>
            </p:cNvSpPr>
            <p:nvPr/>
          </p:nvSpPr>
          <p:spPr>
            <a:xfrm>
              <a:off x="4409050" y="2836659"/>
              <a:ext cx="720000" cy="72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sz="1400" dirty="0"/>
            </a:p>
          </p:txBody>
        </p:sp>
        <p:sp>
          <p:nvSpPr>
            <p:cNvPr id="40" name="CuadroTexto 39">
              <a:extLst>
                <a:ext uri="{FF2B5EF4-FFF2-40B4-BE49-F238E27FC236}">
                  <a16:creationId xmlns:a16="http://schemas.microsoft.com/office/drawing/2014/main" id="{4C8E0963-2EB9-B222-7857-158EEF9D137F}"/>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C</a:t>
              </a:r>
            </a:p>
          </p:txBody>
        </p:sp>
      </p:grpSp>
      <p:sp>
        <p:nvSpPr>
          <p:cNvPr id="41" name="Rectángulo 40">
            <a:extLst>
              <a:ext uri="{FF2B5EF4-FFF2-40B4-BE49-F238E27FC236}">
                <a16:creationId xmlns:a16="http://schemas.microsoft.com/office/drawing/2014/main" id="{D4FFE5D2-89A3-2DBE-1070-47040C13C7CB}"/>
              </a:ext>
            </a:extLst>
          </p:cNvPr>
          <p:cNvSpPr/>
          <p:nvPr/>
        </p:nvSpPr>
        <p:spPr>
          <a:xfrm>
            <a:off x="4358861"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4743AC52-A7E7-CC35-23DB-5E1DB98B322F}"/>
              </a:ext>
            </a:extLst>
          </p:cNvPr>
          <p:cNvSpPr/>
          <p:nvPr/>
        </p:nvSpPr>
        <p:spPr>
          <a:xfrm>
            <a:off x="8094122"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4" name="Grupo 53">
            <a:extLst>
              <a:ext uri="{FF2B5EF4-FFF2-40B4-BE49-F238E27FC236}">
                <a16:creationId xmlns:a16="http://schemas.microsoft.com/office/drawing/2014/main" id="{66153C04-DB09-9C44-CE64-8E3BE810061B}"/>
              </a:ext>
            </a:extLst>
          </p:cNvPr>
          <p:cNvGrpSpPr/>
          <p:nvPr/>
        </p:nvGrpSpPr>
        <p:grpSpPr>
          <a:xfrm>
            <a:off x="5097395" y="3615153"/>
            <a:ext cx="880252" cy="1238746"/>
            <a:chOff x="4978097" y="3716750"/>
            <a:chExt cx="976962" cy="1067882"/>
          </a:xfrm>
        </p:grpSpPr>
        <p:cxnSp>
          <p:nvCxnSpPr>
            <p:cNvPr id="44" name="Conector recto de flecha 43">
              <a:extLst>
                <a:ext uri="{FF2B5EF4-FFF2-40B4-BE49-F238E27FC236}">
                  <a16:creationId xmlns:a16="http://schemas.microsoft.com/office/drawing/2014/main" id="{5F6A1DEB-76A3-6D51-618E-6C7D1C61EAAF}"/>
                </a:ext>
              </a:extLst>
            </p:cNvPr>
            <p:cNvCxnSpPr>
              <a:cxnSpLocks/>
            </p:cNvCxnSpPr>
            <p:nvPr/>
          </p:nvCxnSpPr>
          <p:spPr>
            <a:xfrm flipH="1">
              <a:off x="4978097" y="3716750"/>
              <a:ext cx="824562" cy="915482"/>
            </a:xfrm>
            <a:prstGeom prst="straightConnector1">
              <a:avLst/>
            </a:prstGeom>
            <a:ln w="28575">
              <a:solidFill>
                <a:srgbClr val="36B2A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9721236-9EB1-E624-D5B6-D42B139AF32E}"/>
                </a:ext>
              </a:extLst>
            </p:cNvPr>
            <p:cNvCxnSpPr>
              <a:cxnSpLocks/>
            </p:cNvCxnSpPr>
            <p:nvPr/>
          </p:nvCxnSpPr>
          <p:spPr>
            <a:xfrm flipH="1">
              <a:off x="5130497" y="3869150"/>
              <a:ext cx="824562" cy="915482"/>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5" name="Grupo 54">
            <a:extLst>
              <a:ext uri="{FF2B5EF4-FFF2-40B4-BE49-F238E27FC236}">
                <a16:creationId xmlns:a16="http://schemas.microsoft.com/office/drawing/2014/main" id="{54B0C403-7A97-6AD9-CAA1-D9077D453A1A}"/>
              </a:ext>
            </a:extLst>
          </p:cNvPr>
          <p:cNvGrpSpPr/>
          <p:nvPr/>
        </p:nvGrpSpPr>
        <p:grpSpPr>
          <a:xfrm rot="6467978">
            <a:off x="6375831" y="3653381"/>
            <a:ext cx="932532" cy="1185519"/>
            <a:chOff x="4914860" y="3658997"/>
            <a:chExt cx="1034989" cy="1021996"/>
          </a:xfrm>
        </p:grpSpPr>
        <p:cxnSp>
          <p:nvCxnSpPr>
            <p:cNvPr id="56" name="Conector recto de flecha 55">
              <a:extLst>
                <a:ext uri="{FF2B5EF4-FFF2-40B4-BE49-F238E27FC236}">
                  <a16:creationId xmlns:a16="http://schemas.microsoft.com/office/drawing/2014/main" id="{E4F0B23C-0FAB-F574-9E1E-71BA53928683}"/>
                </a:ext>
              </a:extLst>
            </p:cNvPr>
            <p:cNvCxnSpPr>
              <a:cxnSpLocks/>
            </p:cNvCxnSpPr>
            <p:nvPr/>
          </p:nvCxnSpPr>
          <p:spPr>
            <a:xfrm flipH="1">
              <a:off x="4914860" y="3658997"/>
              <a:ext cx="824563" cy="915482"/>
            </a:xfrm>
            <a:prstGeom prst="straightConnector1">
              <a:avLst/>
            </a:prstGeom>
            <a:ln w="28575">
              <a:solidFill>
                <a:srgbClr val="36B2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Conector recto de flecha 56">
              <a:extLst>
                <a:ext uri="{FF2B5EF4-FFF2-40B4-BE49-F238E27FC236}">
                  <a16:creationId xmlns:a16="http://schemas.microsoft.com/office/drawing/2014/main" id="{4CA22100-8290-966D-FA14-E1BCB1CB4705}"/>
                </a:ext>
              </a:extLst>
            </p:cNvPr>
            <p:cNvCxnSpPr>
              <a:cxnSpLocks/>
            </p:cNvCxnSpPr>
            <p:nvPr/>
          </p:nvCxnSpPr>
          <p:spPr>
            <a:xfrm flipH="1">
              <a:off x="5125288" y="3765511"/>
              <a:ext cx="824561" cy="915482"/>
            </a:xfrm>
            <a:prstGeom prst="straightConnector1">
              <a:avLst/>
            </a:prstGeom>
            <a:ln w="28575">
              <a:solidFill>
                <a:srgbClr val="94AB3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CuadroTexto 57">
            <a:extLst>
              <a:ext uri="{FF2B5EF4-FFF2-40B4-BE49-F238E27FC236}">
                <a16:creationId xmlns:a16="http://schemas.microsoft.com/office/drawing/2014/main" id="{E440E980-1FFC-3B08-4F57-607E3649B7F2}"/>
              </a:ext>
            </a:extLst>
          </p:cNvPr>
          <p:cNvSpPr txBox="1"/>
          <p:nvPr/>
        </p:nvSpPr>
        <p:spPr>
          <a:xfrm>
            <a:off x="5163692" y="3848486"/>
            <a:ext cx="275132" cy="388568"/>
          </a:xfrm>
          <a:prstGeom prst="rect">
            <a:avLst/>
          </a:prstGeom>
          <a:noFill/>
        </p:spPr>
        <p:txBody>
          <a:bodyPr wrap="square" rtlCol="0">
            <a:spAutoFit/>
          </a:bodyPr>
          <a:lstStyle/>
          <a:p>
            <a:pPr>
              <a:lnSpc>
                <a:spcPct val="150000"/>
              </a:lnSpc>
            </a:pPr>
            <a:r>
              <a:rPr lang="es-ES" sz="1400" b="1" dirty="0"/>
              <a:t>1</a:t>
            </a:r>
            <a:endParaRPr lang="es-ES" sz="1600" b="1" dirty="0"/>
          </a:p>
        </p:txBody>
      </p:sp>
      <p:sp>
        <p:nvSpPr>
          <p:cNvPr id="59" name="CuadroTexto 58">
            <a:extLst>
              <a:ext uri="{FF2B5EF4-FFF2-40B4-BE49-F238E27FC236}">
                <a16:creationId xmlns:a16="http://schemas.microsoft.com/office/drawing/2014/main" id="{F3342DDC-7695-B1DC-9CED-5E3A81668EF1}"/>
              </a:ext>
            </a:extLst>
          </p:cNvPr>
          <p:cNvSpPr txBox="1"/>
          <p:nvPr/>
        </p:nvSpPr>
        <p:spPr>
          <a:xfrm>
            <a:off x="6957040" y="3848486"/>
            <a:ext cx="275132" cy="388568"/>
          </a:xfrm>
          <a:prstGeom prst="rect">
            <a:avLst/>
          </a:prstGeom>
          <a:noFill/>
        </p:spPr>
        <p:txBody>
          <a:bodyPr wrap="square" rtlCol="0">
            <a:spAutoFit/>
          </a:bodyPr>
          <a:lstStyle/>
          <a:p>
            <a:pPr>
              <a:lnSpc>
                <a:spcPct val="150000"/>
              </a:lnSpc>
            </a:pPr>
            <a:r>
              <a:rPr lang="es-ES" sz="1400" b="1" dirty="0"/>
              <a:t>0</a:t>
            </a:r>
            <a:endParaRPr lang="es-ES" sz="1600" b="1" dirty="0"/>
          </a:p>
        </p:txBody>
      </p:sp>
      <p:sp>
        <p:nvSpPr>
          <p:cNvPr id="60" name="CuadroTexto 59">
            <a:extLst>
              <a:ext uri="{FF2B5EF4-FFF2-40B4-BE49-F238E27FC236}">
                <a16:creationId xmlns:a16="http://schemas.microsoft.com/office/drawing/2014/main" id="{8B5D73A2-D3B4-26FE-E500-42CB9ED4B5ED}"/>
              </a:ext>
            </a:extLst>
          </p:cNvPr>
          <p:cNvSpPr txBox="1"/>
          <p:nvPr/>
        </p:nvSpPr>
        <p:spPr>
          <a:xfrm>
            <a:off x="5606178" y="4177351"/>
            <a:ext cx="275132" cy="388568"/>
          </a:xfrm>
          <a:prstGeom prst="rect">
            <a:avLst/>
          </a:prstGeom>
          <a:noFill/>
        </p:spPr>
        <p:txBody>
          <a:bodyPr wrap="square" rtlCol="0">
            <a:spAutoFit/>
          </a:bodyPr>
          <a:lstStyle/>
          <a:p>
            <a:pPr>
              <a:lnSpc>
                <a:spcPct val="150000"/>
              </a:lnSpc>
            </a:pPr>
            <a:r>
              <a:rPr lang="es-ES" sz="1400" b="1" dirty="0"/>
              <a:t>0</a:t>
            </a:r>
            <a:endParaRPr lang="es-ES" sz="1600" b="1" dirty="0"/>
          </a:p>
        </p:txBody>
      </p:sp>
      <p:sp>
        <p:nvSpPr>
          <p:cNvPr id="61" name="CuadroTexto 60">
            <a:extLst>
              <a:ext uri="{FF2B5EF4-FFF2-40B4-BE49-F238E27FC236}">
                <a16:creationId xmlns:a16="http://schemas.microsoft.com/office/drawing/2014/main" id="{A8952309-040E-5865-7101-79325DAE80A8}"/>
              </a:ext>
            </a:extLst>
          </p:cNvPr>
          <p:cNvSpPr txBox="1"/>
          <p:nvPr/>
        </p:nvSpPr>
        <p:spPr>
          <a:xfrm>
            <a:off x="6461442" y="4174537"/>
            <a:ext cx="275132" cy="388568"/>
          </a:xfrm>
          <a:prstGeom prst="rect">
            <a:avLst/>
          </a:prstGeom>
          <a:noFill/>
        </p:spPr>
        <p:txBody>
          <a:bodyPr wrap="square" rtlCol="0">
            <a:spAutoFit/>
          </a:bodyPr>
          <a:lstStyle/>
          <a:p>
            <a:pPr>
              <a:lnSpc>
                <a:spcPct val="150000"/>
              </a:lnSpc>
            </a:pPr>
            <a:r>
              <a:rPr lang="es-ES" sz="1400" b="1" dirty="0"/>
              <a:t>1</a:t>
            </a:r>
            <a:endParaRPr lang="es-ES" sz="1600" b="1" dirty="0"/>
          </a:p>
        </p:txBody>
      </p:sp>
      <p:graphicFrame>
        <p:nvGraphicFramePr>
          <p:cNvPr id="62" name="Tabla 61">
            <a:extLst>
              <a:ext uri="{FF2B5EF4-FFF2-40B4-BE49-F238E27FC236}">
                <a16:creationId xmlns:a16="http://schemas.microsoft.com/office/drawing/2014/main" id="{08E071B4-20A9-7DC3-2231-1C7852EB5C7D}"/>
              </a:ext>
            </a:extLst>
          </p:cNvPr>
          <p:cNvGraphicFramePr>
            <a:graphicFrameLocks noGrp="1"/>
          </p:cNvGraphicFramePr>
          <p:nvPr/>
        </p:nvGraphicFramePr>
        <p:xfrm>
          <a:off x="4427311" y="5754319"/>
          <a:ext cx="3683270" cy="365760"/>
        </p:xfrm>
        <a:graphic>
          <a:graphicData uri="http://schemas.openxmlformats.org/drawingml/2006/table">
            <a:tbl>
              <a:tblPr/>
              <a:tblGrid>
                <a:gridCol w="3683270">
                  <a:extLst>
                    <a:ext uri="{9D8B030D-6E8A-4147-A177-3AD203B41FA5}">
                      <a16:colId xmlns:a16="http://schemas.microsoft.com/office/drawing/2014/main" val="3223461524"/>
                    </a:ext>
                  </a:extLst>
                </a:gridCol>
              </a:tblGrid>
              <a:tr h="0">
                <a:tc>
                  <a:txBody>
                    <a:bodyPr/>
                    <a:lstStyle/>
                    <a:p>
                      <a:r>
                        <a:rPr lang="es-ES" sz="1200" dirty="0" err="1">
                          <a:effectLst/>
                          <a:latin typeface="+mn-lt"/>
                        </a:rPr>
                        <a:t>vertex.messageAllIngoingNeighbors</a:t>
                      </a:r>
                      <a:r>
                        <a:rPr lang="es-ES" sz="1200" dirty="0">
                          <a:effectLst/>
                          <a:latin typeface="+mn-lt"/>
                        </a:rPr>
                        <a:t>(0) </a:t>
                      </a:r>
                      <a:r>
                        <a:rPr lang="es-ES" sz="1200" dirty="0" err="1">
                          <a:effectLst/>
                          <a:latin typeface="+mn-lt"/>
                        </a:rPr>
                        <a:t>vertex.messageAllOutgoingNeighbors</a:t>
                      </a:r>
                      <a:r>
                        <a:rPr lang="es-ES" sz="1200" dirty="0">
                          <a:effectLst/>
                          <a:latin typeface="+mn-lt"/>
                        </a:rPr>
                        <a:t>(1) </a:t>
                      </a:r>
                    </a:p>
                  </a:txBody>
                  <a:tcPr marL="47625" marR="47625" marT="0" marB="0">
                    <a:lnL>
                      <a:noFill/>
                    </a:lnL>
                    <a:lnR>
                      <a:noFill/>
                    </a:lnR>
                    <a:lnT>
                      <a:noFill/>
                    </a:lnT>
                    <a:lnB>
                      <a:noFill/>
                    </a:lnB>
                  </a:tcPr>
                </a:tc>
                <a:extLst>
                  <a:ext uri="{0D108BD9-81ED-4DB2-BD59-A6C34878D82A}">
                    <a16:rowId xmlns:a16="http://schemas.microsoft.com/office/drawing/2014/main" val="2110938197"/>
                  </a:ext>
                </a:extLst>
              </a:tr>
            </a:tbl>
          </a:graphicData>
        </a:graphic>
      </p:graphicFrame>
      <p:sp>
        <p:nvSpPr>
          <p:cNvPr id="63" name="Rectángulo 62">
            <a:extLst>
              <a:ext uri="{FF2B5EF4-FFF2-40B4-BE49-F238E27FC236}">
                <a16:creationId xmlns:a16="http://schemas.microsoft.com/office/drawing/2014/main" id="{8216F2DE-1FD6-0C50-562C-26C5442C5D04}"/>
              </a:ext>
            </a:extLst>
          </p:cNvPr>
          <p:cNvSpPr/>
          <p:nvPr/>
        </p:nvSpPr>
        <p:spPr>
          <a:xfrm>
            <a:off x="4239394" y="2163043"/>
            <a:ext cx="3828178" cy="4258180"/>
          </a:xfrm>
          <a:prstGeom prst="rect">
            <a:avLst/>
          </a:prstGeom>
          <a:solidFill>
            <a:schemeClr val="lt1">
              <a:alpha val="72957"/>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2" name="CuadroTexto 1">
            <a:extLst>
              <a:ext uri="{FF2B5EF4-FFF2-40B4-BE49-F238E27FC236}">
                <a16:creationId xmlns:a16="http://schemas.microsoft.com/office/drawing/2014/main" id="{9330FC42-3F7F-46B0-6AA4-E514A445C628}"/>
              </a:ext>
            </a:extLst>
          </p:cNvPr>
          <p:cNvSpPr txBox="1"/>
          <p:nvPr/>
        </p:nvSpPr>
        <p:spPr>
          <a:xfrm>
            <a:off x="369152" y="1536573"/>
            <a:ext cx="10139343" cy="430887"/>
          </a:xfrm>
          <a:prstGeom prst="rect">
            <a:avLst/>
          </a:prstGeom>
          <a:noFill/>
        </p:spPr>
        <p:txBody>
          <a:bodyPr wrap="square" rtlCol="0">
            <a:spAutoFit/>
          </a:bodyPr>
          <a:lstStyle/>
          <a:p>
            <a:pPr>
              <a:lnSpc>
                <a:spcPct val="150000"/>
              </a:lnSpc>
            </a:pPr>
            <a:r>
              <a:rPr lang="es-ES" sz="1600" b="1" dirty="0"/>
              <a:t>Análisis temporal con una ventana que incluye los 3 instantes t=0, t=1 y t=2 </a:t>
            </a:r>
            <a:endParaRPr lang="es-ES" b="1" dirty="0"/>
          </a:p>
        </p:txBody>
      </p:sp>
      <p:sp>
        <p:nvSpPr>
          <p:cNvPr id="5" name="CuadroTexto 4">
            <a:extLst>
              <a:ext uri="{FF2B5EF4-FFF2-40B4-BE49-F238E27FC236}">
                <a16:creationId xmlns:a16="http://schemas.microsoft.com/office/drawing/2014/main" id="{DF039B2B-15C0-5811-3813-B867FC5CDF40}"/>
              </a:ext>
            </a:extLst>
          </p:cNvPr>
          <p:cNvSpPr txBox="1"/>
          <p:nvPr/>
        </p:nvSpPr>
        <p:spPr>
          <a:xfrm>
            <a:off x="412591" y="5169600"/>
            <a:ext cx="1559235" cy="1278235"/>
          </a:xfrm>
          <a:prstGeom prst="rect">
            <a:avLst/>
          </a:prstGeom>
          <a:noFill/>
        </p:spPr>
        <p:txBody>
          <a:bodyPr wrap="square" rtlCol="0">
            <a:spAutoFit/>
          </a:bodyPr>
          <a:lstStyle/>
          <a:p>
            <a:pPr>
              <a:lnSpc>
                <a:spcPct val="150000"/>
              </a:lnSpc>
            </a:pPr>
            <a:r>
              <a:rPr lang="es-ES" sz="1200" b="1" dirty="0"/>
              <a:t>Grado:</a:t>
            </a:r>
          </a:p>
          <a:p>
            <a:pPr marL="285750" indent="-285750">
              <a:lnSpc>
                <a:spcPct val="150000"/>
              </a:lnSpc>
              <a:buFont typeface="Arial" panose="020B0604020202020204" pitchFamily="34" charset="0"/>
              <a:buChar char="•"/>
            </a:pPr>
            <a:r>
              <a:rPr lang="es-ES" sz="1350" dirty="0"/>
              <a:t>Trader A: 2</a:t>
            </a:r>
          </a:p>
          <a:p>
            <a:pPr marL="285750" indent="-285750">
              <a:lnSpc>
                <a:spcPct val="150000"/>
              </a:lnSpc>
              <a:buFont typeface="Arial" panose="020B0604020202020204" pitchFamily="34" charset="0"/>
              <a:buChar char="•"/>
            </a:pPr>
            <a:r>
              <a:rPr lang="es-ES" sz="1350" dirty="0"/>
              <a:t>Trader B: 1</a:t>
            </a:r>
          </a:p>
          <a:p>
            <a:pPr marL="285750" indent="-285750">
              <a:lnSpc>
                <a:spcPct val="150000"/>
              </a:lnSpc>
              <a:buFont typeface="Arial" panose="020B0604020202020204" pitchFamily="34" charset="0"/>
              <a:buChar char="•"/>
            </a:pPr>
            <a:r>
              <a:rPr lang="es-ES" sz="1350" dirty="0"/>
              <a:t>Trader C: 1</a:t>
            </a:r>
          </a:p>
        </p:txBody>
      </p:sp>
    </p:spTree>
    <p:extLst>
      <p:ext uri="{BB962C8B-B14F-4D97-AF65-F5344CB8AC3E}">
        <p14:creationId xmlns:p14="http://schemas.microsoft.com/office/powerpoint/2010/main" val="1204706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 name="CuadroTexto 63">
            <a:extLst>
              <a:ext uri="{FF2B5EF4-FFF2-40B4-BE49-F238E27FC236}">
                <a16:creationId xmlns:a16="http://schemas.microsoft.com/office/drawing/2014/main" id="{138A2C9F-6348-398D-F683-DCAEAA66C4F3}"/>
              </a:ext>
            </a:extLst>
          </p:cNvPr>
          <p:cNvSpPr txBox="1"/>
          <p:nvPr/>
        </p:nvSpPr>
        <p:spPr>
          <a:xfrm>
            <a:off x="8106939" y="2895152"/>
            <a:ext cx="3534933" cy="1015663"/>
          </a:xfrm>
          <a:prstGeom prst="rect">
            <a:avLst/>
          </a:prstGeom>
          <a:noFill/>
        </p:spPr>
        <p:txBody>
          <a:bodyPr wrap="square" rtlCol="0">
            <a:spAutoFit/>
          </a:bodyPr>
          <a:lstStyle/>
          <a:p>
            <a:pPr marL="342900" indent="-342900" algn="just">
              <a:buFont typeface="+mj-lt"/>
              <a:buAutoNum type="arabicPeriod"/>
            </a:pPr>
            <a:r>
              <a:rPr lang="es-ES" sz="1200" dirty="0"/>
              <a:t>Leer mensajes de la cola de cada trader</a:t>
            </a:r>
          </a:p>
          <a:p>
            <a:pPr marL="342900" indent="-342900" algn="just">
              <a:buFont typeface="+mj-lt"/>
              <a:buAutoNum type="arabicPeriod"/>
            </a:pPr>
            <a:r>
              <a:rPr lang="es-ES" sz="1200" dirty="0"/>
              <a:t>Agrupar por cada trader vendedor</a:t>
            </a:r>
          </a:p>
          <a:p>
            <a:pPr marL="342900" indent="-342900" algn="just">
              <a:buFont typeface="+mj-lt"/>
              <a:buAutoNum type="arabicPeriod"/>
            </a:pPr>
            <a:r>
              <a:rPr lang="es-ES" sz="1200" dirty="0"/>
              <a:t>El número de correspondiente a cada trader indica el peso del enlace con dicho trader</a:t>
            </a:r>
          </a:p>
        </p:txBody>
      </p:sp>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Algoritmos desarrollados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Peso de los enlaces</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61C54D1E-941D-3DA4-D66F-854F2F68A7A1}"/>
              </a:ext>
            </a:extLst>
          </p:cNvPr>
          <p:cNvSpPr txBox="1"/>
          <p:nvPr/>
        </p:nvSpPr>
        <p:spPr>
          <a:xfrm>
            <a:off x="5802659" y="2211276"/>
            <a:ext cx="1012635" cy="430887"/>
          </a:xfrm>
          <a:prstGeom prst="rect">
            <a:avLst/>
          </a:prstGeom>
          <a:noFill/>
        </p:spPr>
        <p:txBody>
          <a:bodyPr wrap="square" rtlCol="0">
            <a:spAutoFit/>
          </a:bodyPr>
          <a:lstStyle/>
          <a:p>
            <a:pPr>
              <a:lnSpc>
                <a:spcPct val="150000"/>
              </a:lnSpc>
            </a:pPr>
            <a:r>
              <a:rPr lang="es-ES" sz="1600" b="1" dirty="0"/>
              <a:t>Paso 1</a:t>
            </a:r>
            <a:endParaRPr lang="es-ES" b="1" dirty="0"/>
          </a:p>
        </p:txBody>
      </p:sp>
      <p:sp>
        <p:nvSpPr>
          <p:cNvPr id="20" name="CuadroTexto 19">
            <a:extLst>
              <a:ext uri="{FF2B5EF4-FFF2-40B4-BE49-F238E27FC236}">
                <a16:creationId xmlns:a16="http://schemas.microsoft.com/office/drawing/2014/main" id="{54CE117B-EF9D-C718-6DEC-5B806EEE782C}"/>
              </a:ext>
            </a:extLst>
          </p:cNvPr>
          <p:cNvSpPr txBox="1"/>
          <p:nvPr/>
        </p:nvSpPr>
        <p:spPr>
          <a:xfrm>
            <a:off x="9405490" y="2211275"/>
            <a:ext cx="1012635" cy="430887"/>
          </a:xfrm>
          <a:prstGeom prst="rect">
            <a:avLst/>
          </a:prstGeom>
          <a:noFill/>
        </p:spPr>
        <p:txBody>
          <a:bodyPr wrap="square" rtlCol="0">
            <a:spAutoFit/>
          </a:bodyPr>
          <a:lstStyle/>
          <a:p>
            <a:pPr>
              <a:lnSpc>
                <a:spcPct val="150000"/>
              </a:lnSpc>
            </a:pPr>
            <a:r>
              <a:rPr lang="es-ES" sz="1600" b="1" dirty="0"/>
              <a:t>Paso 2</a:t>
            </a:r>
            <a:endParaRPr lang="es-ES" b="1" dirty="0"/>
          </a:p>
        </p:txBody>
      </p:sp>
      <p:sp>
        <p:nvSpPr>
          <p:cNvPr id="41" name="Rectángulo 40">
            <a:extLst>
              <a:ext uri="{FF2B5EF4-FFF2-40B4-BE49-F238E27FC236}">
                <a16:creationId xmlns:a16="http://schemas.microsoft.com/office/drawing/2014/main" id="{D4FFE5D2-89A3-2DBE-1070-47040C13C7CB}"/>
              </a:ext>
            </a:extLst>
          </p:cNvPr>
          <p:cNvSpPr/>
          <p:nvPr/>
        </p:nvSpPr>
        <p:spPr>
          <a:xfrm>
            <a:off x="4358861"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4743AC52-A7E7-CC35-23DB-5E1DB98B322F}"/>
              </a:ext>
            </a:extLst>
          </p:cNvPr>
          <p:cNvSpPr/>
          <p:nvPr/>
        </p:nvSpPr>
        <p:spPr>
          <a:xfrm>
            <a:off x="8094122"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62" name="Tabla 61">
            <a:extLst>
              <a:ext uri="{FF2B5EF4-FFF2-40B4-BE49-F238E27FC236}">
                <a16:creationId xmlns:a16="http://schemas.microsoft.com/office/drawing/2014/main" id="{08E071B4-20A9-7DC3-2231-1C7852EB5C7D}"/>
              </a:ext>
            </a:extLst>
          </p:cNvPr>
          <p:cNvGraphicFramePr>
            <a:graphicFrameLocks noGrp="1"/>
          </p:cNvGraphicFramePr>
          <p:nvPr>
            <p:extLst>
              <p:ext uri="{D42A27DB-BD31-4B8C-83A1-F6EECF244321}">
                <p14:modId xmlns:p14="http://schemas.microsoft.com/office/powerpoint/2010/main" val="3196605297"/>
              </p:ext>
            </p:extLst>
          </p:nvPr>
        </p:nvGraphicFramePr>
        <p:xfrm>
          <a:off x="4427311" y="5664007"/>
          <a:ext cx="3683270" cy="548640"/>
        </p:xfrm>
        <a:graphic>
          <a:graphicData uri="http://schemas.openxmlformats.org/drawingml/2006/table">
            <a:tbl>
              <a:tblPr/>
              <a:tblGrid>
                <a:gridCol w="3683270">
                  <a:extLst>
                    <a:ext uri="{9D8B030D-6E8A-4147-A177-3AD203B41FA5}">
                      <a16:colId xmlns:a16="http://schemas.microsoft.com/office/drawing/2014/main" val="3223461524"/>
                    </a:ext>
                  </a:extLst>
                </a:gridCol>
              </a:tblGrid>
              <a:tr h="0">
                <a:tc>
                  <a:txBody>
                    <a:bodyPr/>
                    <a:lstStyle/>
                    <a:p>
                      <a:r>
                        <a:rPr lang="es-ES" sz="1200" dirty="0">
                          <a:effectLst/>
                          <a:latin typeface="+mn-lt"/>
                        </a:rPr>
                        <a:t>val </a:t>
                      </a:r>
                      <a:r>
                        <a:rPr lang="es-ES" sz="1200" dirty="0" err="1">
                          <a:effectLst/>
                          <a:latin typeface="+mn-lt"/>
                        </a:rPr>
                        <a:t>seller</a:t>
                      </a:r>
                      <a:r>
                        <a:rPr lang="es-ES" sz="1200" dirty="0">
                          <a:effectLst/>
                          <a:latin typeface="+mn-lt"/>
                        </a:rPr>
                        <a:t> = </a:t>
                      </a:r>
                      <a:r>
                        <a:rPr lang="es-ES" sz="1200" dirty="0" err="1">
                          <a:effectLst/>
                          <a:latin typeface="+mn-lt"/>
                        </a:rPr>
                        <a:t>vertex</a:t>
                      </a:r>
                      <a:endParaRPr lang="es-ES" sz="1200" dirty="0">
                        <a:effectLst/>
                        <a:latin typeface="+mn-lt"/>
                      </a:endParaRPr>
                    </a:p>
                    <a:p>
                      <a:r>
                        <a:rPr lang="es-ES" sz="1200" dirty="0">
                          <a:effectLst/>
                          <a:latin typeface="+mn-lt"/>
                        </a:rPr>
                        <a:t>  .</a:t>
                      </a:r>
                      <a:r>
                        <a:rPr lang="es-ES" sz="1200" dirty="0" err="1">
                          <a:effectLst/>
                          <a:latin typeface="+mn-lt"/>
                        </a:rPr>
                        <a:t>getPropertyOrElse</a:t>
                      </a:r>
                      <a:r>
                        <a:rPr lang="es-ES" sz="1200" dirty="0">
                          <a:effectLst/>
                          <a:latin typeface="+mn-lt"/>
                        </a:rPr>
                        <a:t>("</a:t>
                      </a:r>
                      <a:r>
                        <a:rPr lang="es-ES" sz="1200" dirty="0" err="1">
                          <a:effectLst/>
                          <a:latin typeface="+mn-lt"/>
                        </a:rPr>
                        <a:t>seller</a:t>
                      </a:r>
                      <a:r>
                        <a:rPr lang="es-ES" sz="1200" dirty="0">
                          <a:effectLst/>
                          <a:latin typeface="+mn-lt"/>
                        </a:rPr>
                        <a:t>","</a:t>
                      </a:r>
                      <a:r>
                        <a:rPr lang="es-ES" sz="1200" dirty="0" err="1">
                          <a:effectLst/>
                          <a:latin typeface="+mn-lt"/>
                        </a:rPr>
                        <a:t>unknown_seller</a:t>
                      </a:r>
                      <a:r>
                        <a:rPr lang="es-ES" sz="1200" dirty="0">
                          <a:effectLst/>
                          <a:latin typeface="+mn-lt"/>
                        </a:rPr>
                        <a:t>")</a:t>
                      </a:r>
                    </a:p>
                    <a:p>
                      <a:r>
                        <a:rPr lang="es-ES" sz="1200" dirty="0" err="1">
                          <a:effectLst/>
                          <a:latin typeface="+mn-lt"/>
                        </a:rPr>
                        <a:t>vertex.messageAllIngoingNeighbors</a:t>
                      </a:r>
                      <a:r>
                        <a:rPr lang="es-ES" sz="1200" dirty="0">
                          <a:effectLst/>
                          <a:latin typeface="+mn-lt"/>
                        </a:rPr>
                        <a:t>(</a:t>
                      </a:r>
                      <a:r>
                        <a:rPr lang="es-ES" sz="1200" dirty="0" err="1">
                          <a:effectLst/>
                          <a:latin typeface="+mn-lt"/>
                        </a:rPr>
                        <a:t>seller</a:t>
                      </a:r>
                      <a:r>
                        <a:rPr lang="es-ES" sz="1200" dirty="0">
                          <a:effectLst/>
                          <a:latin typeface="+mn-lt"/>
                        </a:rPr>
                        <a:t>) </a:t>
                      </a:r>
                    </a:p>
                  </a:txBody>
                  <a:tcPr marL="47625" marR="47625" marT="0" marB="0">
                    <a:lnL>
                      <a:noFill/>
                    </a:lnL>
                    <a:lnR>
                      <a:noFill/>
                    </a:lnR>
                    <a:lnT>
                      <a:noFill/>
                    </a:lnT>
                    <a:lnB>
                      <a:noFill/>
                    </a:lnB>
                  </a:tcPr>
                </a:tc>
                <a:extLst>
                  <a:ext uri="{0D108BD9-81ED-4DB2-BD59-A6C34878D82A}">
                    <a16:rowId xmlns:a16="http://schemas.microsoft.com/office/drawing/2014/main" val="2110938197"/>
                  </a:ext>
                </a:extLst>
              </a:tr>
            </a:tbl>
          </a:graphicData>
        </a:graphic>
      </p:graphicFrame>
      <p:sp>
        <p:nvSpPr>
          <p:cNvPr id="63" name="Rectángulo 62">
            <a:extLst>
              <a:ext uri="{FF2B5EF4-FFF2-40B4-BE49-F238E27FC236}">
                <a16:creationId xmlns:a16="http://schemas.microsoft.com/office/drawing/2014/main" id="{8216F2DE-1FD6-0C50-562C-26C5442C5D04}"/>
              </a:ext>
            </a:extLst>
          </p:cNvPr>
          <p:cNvSpPr/>
          <p:nvPr/>
        </p:nvSpPr>
        <p:spPr>
          <a:xfrm>
            <a:off x="8067204" y="2174393"/>
            <a:ext cx="3828178" cy="4258180"/>
          </a:xfrm>
          <a:prstGeom prst="rect">
            <a:avLst/>
          </a:prstGeom>
          <a:solidFill>
            <a:schemeClr val="lt1">
              <a:alpha val="72957"/>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2" name="CuadroTexto 1">
            <a:extLst>
              <a:ext uri="{FF2B5EF4-FFF2-40B4-BE49-F238E27FC236}">
                <a16:creationId xmlns:a16="http://schemas.microsoft.com/office/drawing/2014/main" id="{9330FC42-3F7F-46B0-6AA4-E514A445C628}"/>
              </a:ext>
            </a:extLst>
          </p:cNvPr>
          <p:cNvSpPr txBox="1"/>
          <p:nvPr/>
        </p:nvSpPr>
        <p:spPr>
          <a:xfrm>
            <a:off x="369152" y="1536573"/>
            <a:ext cx="10139343" cy="430887"/>
          </a:xfrm>
          <a:prstGeom prst="rect">
            <a:avLst/>
          </a:prstGeom>
          <a:noFill/>
        </p:spPr>
        <p:txBody>
          <a:bodyPr wrap="square" rtlCol="0">
            <a:spAutoFit/>
          </a:bodyPr>
          <a:lstStyle/>
          <a:p>
            <a:pPr>
              <a:lnSpc>
                <a:spcPct val="150000"/>
              </a:lnSpc>
            </a:pPr>
            <a:r>
              <a:rPr lang="es-ES" sz="1600" b="1" dirty="0"/>
              <a:t>Análisis temporal con una ventana que incluye los 4 instantes t=0, t=1, t=2 y t=3 </a:t>
            </a:r>
            <a:endParaRPr lang="es-ES" b="1" dirty="0"/>
          </a:p>
        </p:txBody>
      </p:sp>
      <p:pic>
        <p:nvPicPr>
          <p:cNvPr id="8" name="Imagen 7" descr="Diagrama&#10;&#10;Descripción generada automáticamente">
            <a:extLst>
              <a:ext uri="{FF2B5EF4-FFF2-40B4-BE49-F238E27FC236}">
                <a16:creationId xmlns:a16="http://schemas.microsoft.com/office/drawing/2014/main" id="{F3E2CC75-49EF-05D4-DD3C-6905CADD5571}"/>
              </a:ext>
            </a:extLst>
          </p:cNvPr>
          <p:cNvPicPr>
            <a:picLocks noChangeAspect="1"/>
          </p:cNvPicPr>
          <p:nvPr/>
        </p:nvPicPr>
        <p:blipFill>
          <a:blip r:embed="rId3"/>
          <a:stretch>
            <a:fillRect/>
          </a:stretch>
        </p:blipFill>
        <p:spPr>
          <a:xfrm>
            <a:off x="331951" y="2235600"/>
            <a:ext cx="3911615" cy="2393675"/>
          </a:xfrm>
          <a:prstGeom prst="rect">
            <a:avLst/>
          </a:prstGeom>
        </p:spPr>
      </p:pic>
      <p:grpSp>
        <p:nvGrpSpPr>
          <p:cNvPr id="14" name="Grupo 13">
            <a:extLst>
              <a:ext uri="{FF2B5EF4-FFF2-40B4-BE49-F238E27FC236}">
                <a16:creationId xmlns:a16="http://schemas.microsoft.com/office/drawing/2014/main" id="{3C0F426D-9978-821A-9ABA-8F306421EED9}"/>
              </a:ext>
            </a:extLst>
          </p:cNvPr>
          <p:cNvGrpSpPr/>
          <p:nvPr/>
        </p:nvGrpSpPr>
        <p:grpSpPr>
          <a:xfrm>
            <a:off x="4673262" y="2920327"/>
            <a:ext cx="3370781" cy="720000"/>
            <a:chOff x="4673262" y="2920327"/>
            <a:chExt cx="3370781" cy="720000"/>
          </a:xfrm>
        </p:grpSpPr>
        <p:grpSp>
          <p:nvGrpSpPr>
            <p:cNvPr id="35" name="Grupo 34">
              <a:extLst>
                <a:ext uri="{FF2B5EF4-FFF2-40B4-BE49-F238E27FC236}">
                  <a16:creationId xmlns:a16="http://schemas.microsoft.com/office/drawing/2014/main" id="{22E4B409-B6D5-5617-9451-154900A839CA}"/>
                </a:ext>
              </a:extLst>
            </p:cNvPr>
            <p:cNvGrpSpPr/>
            <p:nvPr/>
          </p:nvGrpSpPr>
          <p:grpSpPr>
            <a:xfrm>
              <a:off x="6964043" y="2920327"/>
              <a:ext cx="1080000" cy="720000"/>
              <a:chOff x="4358555" y="2836659"/>
              <a:chExt cx="1080000" cy="720000"/>
            </a:xfrm>
          </p:grpSpPr>
          <p:sp>
            <p:nvSpPr>
              <p:cNvPr id="36" name="Elipse 35">
                <a:extLst>
                  <a:ext uri="{FF2B5EF4-FFF2-40B4-BE49-F238E27FC236}">
                    <a16:creationId xmlns:a16="http://schemas.microsoft.com/office/drawing/2014/main" id="{C956203C-F2A4-2AA7-2412-411D58389D43}"/>
                  </a:ext>
                </a:extLst>
              </p:cNvPr>
              <p:cNvSpPr>
                <a:spLocks/>
              </p:cNvSpPr>
              <p:nvPr/>
            </p:nvSpPr>
            <p:spPr>
              <a:xfrm>
                <a:off x="4409050" y="2836659"/>
                <a:ext cx="720000" cy="72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1400" dirty="0"/>
              </a:p>
            </p:txBody>
          </p:sp>
          <p:sp>
            <p:nvSpPr>
              <p:cNvPr id="37" name="CuadroTexto 36">
                <a:extLst>
                  <a:ext uri="{FF2B5EF4-FFF2-40B4-BE49-F238E27FC236}">
                    <a16:creationId xmlns:a16="http://schemas.microsoft.com/office/drawing/2014/main" id="{58D907C0-B4D4-9B98-7C19-65BC7B54331D}"/>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A</a:t>
                </a:r>
              </a:p>
            </p:txBody>
          </p:sp>
        </p:grpSp>
        <p:sp>
          <p:nvSpPr>
            <p:cNvPr id="58" name="CuadroTexto 57">
              <a:extLst>
                <a:ext uri="{FF2B5EF4-FFF2-40B4-BE49-F238E27FC236}">
                  <a16:creationId xmlns:a16="http://schemas.microsoft.com/office/drawing/2014/main" id="{E440E980-1FFC-3B08-4F57-607E3649B7F2}"/>
                </a:ext>
              </a:extLst>
            </p:cNvPr>
            <p:cNvSpPr txBox="1"/>
            <p:nvPr/>
          </p:nvSpPr>
          <p:spPr>
            <a:xfrm>
              <a:off x="5707590" y="2939034"/>
              <a:ext cx="1080860" cy="388568"/>
            </a:xfrm>
            <a:prstGeom prst="rect">
              <a:avLst/>
            </a:prstGeom>
            <a:noFill/>
          </p:spPr>
          <p:txBody>
            <a:bodyPr wrap="square" rtlCol="0">
              <a:spAutoFit/>
            </a:bodyPr>
            <a:lstStyle/>
            <a:p>
              <a:pPr>
                <a:lnSpc>
                  <a:spcPct val="150000"/>
                </a:lnSpc>
              </a:pPr>
              <a:r>
                <a:rPr lang="es-ES" sz="1400" b="1" dirty="0"/>
                <a:t>Trader B</a:t>
              </a:r>
              <a:endParaRPr lang="es-ES" sz="1600" b="1" dirty="0"/>
            </a:p>
          </p:txBody>
        </p:sp>
        <p:sp>
          <p:nvSpPr>
            <p:cNvPr id="9" name="Rectángulo 8">
              <a:extLst>
                <a:ext uri="{FF2B5EF4-FFF2-40B4-BE49-F238E27FC236}">
                  <a16:creationId xmlns:a16="http://schemas.microsoft.com/office/drawing/2014/main" id="{0EEF2591-28B8-85EE-7329-D77266E19A67}"/>
                </a:ext>
              </a:extLst>
            </p:cNvPr>
            <p:cNvSpPr/>
            <p:nvPr/>
          </p:nvSpPr>
          <p:spPr>
            <a:xfrm>
              <a:off x="4673262" y="3085922"/>
              <a:ext cx="723600" cy="396660"/>
            </a:xfrm>
            <a:prstGeom prst="rect">
              <a:avLst/>
            </a:prstGeom>
            <a:solidFill>
              <a:srgbClr val="36B2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1</a:t>
              </a:r>
            </a:p>
          </p:txBody>
        </p:sp>
        <p:cxnSp>
          <p:nvCxnSpPr>
            <p:cNvPr id="11" name="Conector recto de flecha 10">
              <a:extLst>
                <a:ext uri="{FF2B5EF4-FFF2-40B4-BE49-F238E27FC236}">
                  <a16:creationId xmlns:a16="http://schemas.microsoft.com/office/drawing/2014/main" id="{AFEAE486-F13C-3025-5678-840C24738931}"/>
                </a:ext>
              </a:extLst>
            </p:cNvPr>
            <p:cNvCxnSpPr>
              <a:cxnSpLocks/>
            </p:cNvCxnSpPr>
            <p:nvPr/>
          </p:nvCxnSpPr>
          <p:spPr>
            <a:xfrm flipH="1">
              <a:off x="5555401" y="3280327"/>
              <a:ext cx="1340095" cy="0"/>
            </a:xfrm>
            <a:prstGeom prst="straightConnector1">
              <a:avLst/>
            </a:prstGeom>
            <a:ln w="28575">
              <a:solidFill>
                <a:srgbClr val="36B2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upo 14">
            <a:extLst>
              <a:ext uri="{FF2B5EF4-FFF2-40B4-BE49-F238E27FC236}">
                <a16:creationId xmlns:a16="http://schemas.microsoft.com/office/drawing/2014/main" id="{2B83DBA8-727C-DB6A-02D8-E945C1F65093}"/>
              </a:ext>
            </a:extLst>
          </p:cNvPr>
          <p:cNvGrpSpPr/>
          <p:nvPr/>
        </p:nvGrpSpPr>
        <p:grpSpPr>
          <a:xfrm>
            <a:off x="4671965" y="3879244"/>
            <a:ext cx="3370781" cy="720000"/>
            <a:chOff x="4673262" y="2920327"/>
            <a:chExt cx="3370781" cy="720000"/>
          </a:xfrm>
        </p:grpSpPr>
        <p:grpSp>
          <p:nvGrpSpPr>
            <p:cNvPr id="16" name="Grupo 15">
              <a:extLst>
                <a:ext uri="{FF2B5EF4-FFF2-40B4-BE49-F238E27FC236}">
                  <a16:creationId xmlns:a16="http://schemas.microsoft.com/office/drawing/2014/main" id="{F45AAECE-F47F-B76D-F231-6928B3C2AF9B}"/>
                </a:ext>
              </a:extLst>
            </p:cNvPr>
            <p:cNvGrpSpPr/>
            <p:nvPr/>
          </p:nvGrpSpPr>
          <p:grpSpPr>
            <a:xfrm>
              <a:off x="6964043" y="2920327"/>
              <a:ext cx="1080000" cy="720000"/>
              <a:chOff x="4358555" y="2836659"/>
              <a:chExt cx="1080000" cy="720000"/>
            </a:xfrm>
          </p:grpSpPr>
          <p:sp>
            <p:nvSpPr>
              <p:cNvPr id="22" name="Elipse 21">
                <a:extLst>
                  <a:ext uri="{FF2B5EF4-FFF2-40B4-BE49-F238E27FC236}">
                    <a16:creationId xmlns:a16="http://schemas.microsoft.com/office/drawing/2014/main" id="{2F4D6348-E046-4839-C636-1CF309AAAD28}"/>
                  </a:ext>
                </a:extLst>
              </p:cNvPr>
              <p:cNvSpPr>
                <a:spLocks/>
              </p:cNvSpPr>
              <p:nvPr/>
            </p:nvSpPr>
            <p:spPr>
              <a:xfrm>
                <a:off x="4409050" y="2836659"/>
                <a:ext cx="720000" cy="72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rgbClr val="42B67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sz="1400" dirty="0"/>
              </a:p>
            </p:txBody>
          </p:sp>
          <p:sp>
            <p:nvSpPr>
              <p:cNvPr id="23" name="CuadroTexto 22">
                <a:extLst>
                  <a:ext uri="{FF2B5EF4-FFF2-40B4-BE49-F238E27FC236}">
                    <a16:creationId xmlns:a16="http://schemas.microsoft.com/office/drawing/2014/main" id="{29E39C25-F73D-C208-96E3-3841E0DA2654}"/>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C</a:t>
                </a:r>
              </a:p>
            </p:txBody>
          </p:sp>
        </p:grpSp>
        <p:sp>
          <p:nvSpPr>
            <p:cNvPr id="17" name="CuadroTexto 16">
              <a:extLst>
                <a:ext uri="{FF2B5EF4-FFF2-40B4-BE49-F238E27FC236}">
                  <a16:creationId xmlns:a16="http://schemas.microsoft.com/office/drawing/2014/main" id="{477C606B-3382-26EE-8445-99A005C8B041}"/>
                </a:ext>
              </a:extLst>
            </p:cNvPr>
            <p:cNvSpPr txBox="1"/>
            <p:nvPr/>
          </p:nvSpPr>
          <p:spPr>
            <a:xfrm>
              <a:off x="5707590" y="2939034"/>
              <a:ext cx="1080860" cy="388568"/>
            </a:xfrm>
            <a:prstGeom prst="rect">
              <a:avLst/>
            </a:prstGeom>
            <a:noFill/>
          </p:spPr>
          <p:txBody>
            <a:bodyPr wrap="square" rtlCol="0">
              <a:spAutoFit/>
            </a:bodyPr>
            <a:lstStyle/>
            <a:p>
              <a:pPr>
                <a:lnSpc>
                  <a:spcPct val="150000"/>
                </a:lnSpc>
              </a:pPr>
              <a:r>
                <a:rPr lang="es-ES" sz="1400" b="1" dirty="0"/>
                <a:t>Trader A</a:t>
              </a:r>
              <a:endParaRPr lang="es-ES" sz="1600" b="1" dirty="0"/>
            </a:p>
          </p:txBody>
        </p:sp>
        <p:sp>
          <p:nvSpPr>
            <p:cNvPr id="18" name="Rectángulo 17">
              <a:extLst>
                <a:ext uri="{FF2B5EF4-FFF2-40B4-BE49-F238E27FC236}">
                  <a16:creationId xmlns:a16="http://schemas.microsoft.com/office/drawing/2014/main" id="{D0A9F5F4-1BDA-E741-C769-A59744EAFE2E}"/>
                </a:ext>
              </a:extLst>
            </p:cNvPr>
            <p:cNvSpPr/>
            <p:nvPr/>
          </p:nvSpPr>
          <p:spPr>
            <a:xfrm>
              <a:off x="4673262" y="3085922"/>
              <a:ext cx="723600" cy="396660"/>
            </a:xfrm>
            <a:prstGeom prst="rect">
              <a:avLst/>
            </a:prstGeom>
            <a:solidFill>
              <a:srgbClr val="49A3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2</a:t>
              </a:r>
            </a:p>
          </p:txBody>
        </p:sp>
        <p:cxnSp>
          <p:nvCxnSpPr>
            <p:cNvPr id="21" name="Conector recto de flecha 20">
              <a:extLst>
                <a:ext uri="{FF2B5EF4-FFF2-40B4-BE49-F238E27FC236}">
                  <a16:creationId xmlns:a16="http://schemas.microsoft.com/office/drawing/2014/main" id="{14DB4A08-B4B7-A63E-7C81-2D051A022A72}"/>
                </a:ext>
              </a:extLst>
            </p:cNvPr>
            <p:cNvCxnSpPr>
              <a:cxnSpLocks/>
            </p:cNvCxnSpPr>
            <p:nvPr/>
          </p:nvCxnSpPr>
          <p:spPr>
            <a:xfrm flipH="1">
              <a:off x="5555401" y="3280327"/>
              <a:ext cx="1340095" cy="0"/>
            </a:xfrm>
            <a:prstGeom prst="straightConnector1">
              <a:avLst/>
            </a:prstGeom>
            <a:ln w="28575">
              <a:solidFill>
                <a:srgbClr val="49A3C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upo 23">
            <a:extLst>
              <a:ext uri="{FF2B5EF4-FFF2-40B4-BE49-F238E27FC236}">
                <a16:creationId xmlns:a16="http://schemas.microsoft.com/office/drawing/2014/main" id="{75C34930-1889-10ED-779B-4C8C23639973}"/>
              </a:ext>
            </a:extLst>
          </p:cNvPr>
          <p:cNvGrpSpPr/>
          <p:nvPr/>
        </p:nvGrpSpPr>
        <p:grpSpPr>
          <a:xfrm>
            <a:off x="4671965" y="4881018"/>
            <a:ext cx="3370781" cy="720000"/>
            <a:chOff x="4673262" y="2920327"/>
            <a:chExt cx="3370781" cy="720000"/>
          </a:xfrm>
        </p:grpSpPr>
        <p:grpSp>
          <p:nvGrpSpPr>
            <p:cNvPr id="26" name="Grupo 25">
              <a:extLst>
                <a:ext uri="{FF2B5EF4-FFF2-40B4-BE49-F238E27FC236}">
                  <a16:creationId xmlns:a16="http://schemas.microsoft.com/office/drawing/2014/main" id="{7D841766-BBB4-90F0-F5B4-D70DCF4EA998}"/>
                </a:ext>
              </a:extLst>
            </p:cNvPr>
            <p:cNvGrpSpPr/>
            <p:nvPr/>
          </p:nvGrpSpPr>
          <p:grpSpPr>
            <a:xfrm>
              <a:off x="6964043" y="2920327"/>
              <a:ext cx="1080000" cy="720000"/>
              <a:chOff x="4358555" y="2836659"/>
              <a:chExt cx="1080000" cy="720000"/>
            </a:xfrm>
          </p:grpSpPr>
          <p:sp>
            <p:nvSpPr>
              <p:cNvPr id="30" name="Elipse 29">
                <a:extLst>
                  <a:ext uri="{FF2B5EF4-FFF2-40B4-BE49-F238E27FC236}">
                    <a16:creationId xmlns:a16="http://schemas.microsoft.com/office/drawing/2014/main" id="{8B035F3B-38D1-2FAE-5611-017C710F4187}"/>
                  </a:ext>
                </a:extLst>
              </p:cNvPr>
              <p:cNvSpPr>
                <a:spLocks/>
              </p:cNvSpPr>
              <p:nvPr/>
            </p:nvSpPr>
            <p:spPr>
              <a:xfrm>
                <a:off x="4409050" y="2836659"/>
                <a:ext cx="720000" cy="720000"/>
              </a:xfrm>
              <a:prstGeom prst="ellipse">
                <a:avLst/>
              </a:prstGeom>
              <a:solidFill>
                <a:srgbClr val="00A6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sz="1400" dirty="0"/>
              </a:p>
            </p:txBody>
          </p:sp>
          <p:sp>
            <p:nvSpPr>
              <p:cNvPr id="31" name="CuadroTexto 30">
                <a:extLst>
                  <a:ext uri="{FF2B5EF4-FFF2-40B4-BE49-F238E27FC236}">
                    <a16:creationId xmlns:a16="http://schemas.microsoft.com/office/drawing/2014/main" id="{0D8FC950-6878-03E0-4E1C-68BEF99905C3}"/>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B</a:t>
                </a:r>
              </a:p>
            </p:txBody>
          </p:sp>
        </p:grpSp>
        <p:sp>
          <p:nvSpPr>
            <p:cNvPr id="27" name="CuadroTexto 26">
              <a:extLst>
                <a:ext uri="{FF2B5EF4-FFF2-40B4-BE49-F238E27FC236}">
                  <a16:creationId xmlns:a16="http://schemas.microsoft.com/office/drawing/2014/main" id="{5F436A41-DF4B-70E0-0884-81659877D3DB}"/>
                </a:ext>
              </a:extLst>
            </p:cNvPr>
            <p:cNvSpPr txBox="1"/>
            <p:nvPr/>
          </p:nvSpPr>
          <p:spPr>
            <a:xfrm>
              <a:off x="5707590" y="2939034"/>
              <a:ext cx="1080860" cy="388568"/>
            </a:xfrm>
            <a:prstGeom prst="rect">
              <a:avLst/>
            </a:prstGeom>
            <a:noFill/>
          </p:spPr>
          <p:txBody>
            <a:bodyPr wrap="square" rtlCol="0">
              <a:spAutoFit/>
            </a:bodyPr>
            <a:lstStyle/>
            <a:p>
              <a:pPr>
                <a:lnSpc>
                  <a:spcPct val="150000"/>
                </a:lnSpc>
              </a:pPr>
              <a:r>
                <a:rPr lang="es-ES" sz="1400" b="1" dirty="0"/>
                <a:t>Trader C</a:t>
              </a:r>
              <a:endParaRPr lang="es-ES" sz="1600" b="1" dirty="0"/>
            </a:p>
          </p:txBody>
        </p:sp>
        <p:sp>
          <p:nvSpPr>
            <p:cNvPr id="28" name="Rectángulo 27">
              <a:extLst>
                <a:ext uri="{FF2B5EF4-FFF2-40B4-BE49-F238E27FC236}">
                  <a16:creationId xmlns:a16="http://schemas.microsoft.com/office/drawing/2014/main" id="{D95CD464-F4D1-E5D9-5D2F-587E12B4626A}"/>
                </a:ext>
              </a:extLst>
            </p:cNvPr>
            <p:cNvSpPr/>
            <p:nvPr/>
          </p:nvSpPr>
          <p:spPr>
            <a:xfrm>
              <a:off x="4673262" y="3085922"/>
              <a:ext cx="723600" cy="396660"/>
            </a:xfrm>
            <a:prstGeom prst="rect">
              <a:avLst/>
            </a:prstGeom>
            <a:solidFill>
              <a:srgbClr val="94AB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3</a:t>
              </a:r>
            </a:p>
          </p:txBody>
        </p:sp>
        <p:cxnSp>
          <p:nvCxnSpPr>
            <p:cNvPr id="29" name="Conector recto de flecha 28">
              <a:extLst>
                <a:ext uri="{FF2B5EF4-FFF2-40B4-BE49-F238E27FC236}">
                  <a16:creationId xmlns:a16="http://schemas.microsoft.com/office/drawing/2014/main" id="{694617E9-9BC6-9386-6CEE-4F16153F3FA4}"/>
                </a:ext>
              </a:extLst>
            </p:cNvPr>
            <p:cNvCxnSpPr>
              <a:cxnSpLocks/>
            </p:cNvCxnSpPr>
            <p:nvPr/>
          </p:nvCxnSpPr>
          <p:spPr>
            <a:xfrm flipH="1">
              <a:off x="5555401" y="3280327"/>
              <a:ext cx="1340095" cy="0"/>
            </a:xfrm>
            <a:prstGeom prst="straightConnector1">
              <a:avLst/>
            </a:prstGeom>
            <a:ln w="28575">
              <a:solidFill>
                <a:srgbClr val="94AB3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32" name="Tabla 31">
            <a:extLst>
              <a:ext uri="{FF2B5EF4-FFF2-40B4-BE49-F238E27FC236}">
                <a16:creationId xmlns:a16="http://schemas.microsoft.com/office/drawing/2014/main" id="{47CBE28E-AFBE-FDD7-D50B-93E09CE77093}"/>
              </a:ext>
            </a:extLst>
          </p:cNvPr>
          <p:cNvGraphicFramePr>
            <a:graphicFrameLocks noGrp="1"/>
          </p:cNvGraphicFramePr>
          <p:nvPr>
            <p:extLst>
              <p:ext uri="{D42A27DB-BD31-4B8C-83A1-F6EECF244321}">
                <p14:modId xmlns:p14="http://schemas.microsoft.com/office/powerpoint/2010/main" val="2949359727"/>
              </p:ext>
            </p:extLst>
          </p:nvPr>
        </p:nvGraphicFramePr>
        <p:xfrm>
          <a:off x="8179031" y="4936541"/>
          <a:ext cx="3534933" cy="1280160"/>
        </p:xfrm>
        <a:graphic>
          <a:graphicData uri="http://schemas.openxmlformats.org/drawingml/2006/table">
            <a:tbl>
              <a:tblPr/>
              <a:tblGrid>
                <a:gridCol w="3534933">
                  <a:extLst>
                    <a:ext uri="{9D8B030D-6E8A-4147-A177-3AD203B41FA5}">
                      <a16:colId xmlns:a16="http://schemas.microsoft.com/office/drawing/2014/main" val="533394001"/>
                    </a:ext>
                  </a:extLst>
                </a:gridCol>
              </a:tblGrid>
              <a:tr h="1221959">
                <a:tc>
                  <a:txBody>
                    <a:bodyPr/>
                    <a:lstStyle/>
                    <a:p>
                      <a:r>
                        <a:rPr lang="es-ES" sz="1200" dirty="0">
                          <a:effectLst/>
                          <a:latin typeface="+mn-lt"/>
                        </a:rPr>
                        <a:t>val </a:t>
                      </a:r>
                      <a:r>
                        <a:rPr lang="es-ES" sz="1200" dirty="0" err="1">
                          <a:effectLst/>
                          <a:latin typeface="+mn-lt"/>
                        </a:rPr>
                        <a:t>queueList</a:t>
                      </a:r>
                      <a:r>
                        <a:rPr lang="es-ES" sz="1200" dirty="0">
                          <a:effectLst/>
                          <a:latin typeface="+mn-lt"/>
                        </a:rPr>
                        <a:t>: </a:t>
                      </a:r>
                      <a:r>
                        <a:rPr lang="es-ES" sz="1200" dirty="0" err="1">
                          <a:effectLst/>
                          <a:latin typeface="+mn-lt"/>
                        </a:rPr>
                        <a:t>List</a:t>
                      </a:r>
                      <a:r>
                        <a:rPr lang="es-ES" sz="1200" dirty="0">
                          <a:effectLst/>
                          <a:latin typeface="+mn-lt"/>
                        </a:rPr>
                        <a:t>[(</a:t>
                      </a:r>
                      <a:r>
                        <a:rPr lang="es-ES" sz="1200" dirty="0" err="1">
                          <a:effectLst/>
                          <a:latin typeface="+mn-lt"/>
                        </a:rPr>
                        <a:t>String</a:t>
                      </a:r>
                      <a:r>
                        <a:rPr lang="es-ES" sz="1200" dirty="0">
                          <a:effectLst/>
                          <a:latin typeface="+mn-lt"/>
                        </a:rPr>
                        <a:t>, </a:t>
                      </a:r>
                      <a:r>
                        <a:rPr lang="es-ES" sz="1200" dirty="0" err="1">
                          <a:effectLst/>
                          <a:latin typeface="+mn-lt"/>
                        </a:rPr>
                        <a:t>Int</a:t>
                      </a:r>
                      <a:r>
                        <a:rPr lang="es-ES" sz="1200" dirty="0">
                          <a:effectLst/>
                          <a:latin typeface="+mn-lt"/>
                        </a:rPr>
                        <a:t>)] =</a:t>
                      </a:r>
                    </a:p>
                    <a:p>
                      <a:r>
                        <a:rPr lang="es-ES" sz="1200" dirty="0">
                          <a:effectLst/>
                          <a:latin typeface="+mn-lt"/>
                        </a:rPr>
                        <a:t>    </a:t>
                      </a:r>
                      <a:r>
                        <a:rPr lang="es-ES" sz="1200" dirty="0" err="1">
                          <a:effectLst/>
                          <a:latin typeface="+mn-lt"/>
                        </a:rPr>
                        <a:t>vertex.messageQueue</a:t>
                      </a:r>
                      <a:r>
                        <a:rPr lang="es-ES" sz="1200" dirty="0">
                          <a:effectLst/>
                          <a:latin typeface="+mn-lt"/>
                        </a:rPr>
                        <a:t>[</a:t>
                      </a:r>
                      <a:r>
                        <a:rPr lang="es-ES" sz="1200" dirty="0" err="1">
                          <a:effectLst/>
                          <a:latin typeface="+mn-lt"/>
                        </a:rPr>
                        <a:t>String</a:t>
                      </a:r>
                      <a:r>
                        <a:rPr lang="es-ES" sz="1200" dirty="0">
                          <a:effectLst/>
                          <a:latin typeface="+mn-lt"/>
                        </a:rPr>
                        <a:t>]</a:t>
                      </a:r>
                    </a:p>
                    <a:p>
                      <a:r>
                        <a:rPr lang="es-ES" sz="1200" dirty="0">
                          <a:effectLst/>
                          <a:latin typeface="+mn-lt"/>
                        </a:rPr>
                        <a:t>    .</a:t>
                      </a:r>
                      <a:r>
                        <a:rPr lang="es-ES" sz="1200" dirty="0" err="1">
                          <a:effectLst/>
                          <a:latin typeface="+mn-lt"/>
                        </a:rPr>
                        <a:t>groupBy</a:t>
                      </a:r>
                      <a:r>
                        <a:rPr lang="es-ES" sz="1200" dirty="0">
                          <a:effectLst/>
                          <a:latin typeface="+mn-lt"/>
                        </a:rPr>
                        <a:t>(el =&gt; el)</a:t>
                      </a:r>
                    </a:p>
                    <a:p>
                      <a:r>
                        <a:rPr lang="es-ES" sz="1200" dirty="0">
                          <a:effectLst/>
                          <a:latin typeface="+mn-lt"/>
                        </a:rPr>
                        <a:t>    .</a:t>
                      </a:r>
                      <a:r>
                        <a:rPr lang="es-ES" sz="1200" dirty="0" err="1">
                          <a:effectLst/>
                          <a:latin typeface="+mn-lt"/>
                        </a:rPr>
                        <a:t>map</a:t>
                      </a:r>
                      <a:r>
                        <a:rPr lang="es-ES" sz="1200" dirty="0">
                          <a:effectLst/>
                          <a:latin typeface="+mn-lt"/>
                        </a:rPr>
                        <a:t>(e =&gt; (e._1, e._2.length)).</a:t>
                      </a:r>
                      <a:r>
                        <a:rPr lang="es-ES" sz="1200" dirty="0" err="1">
                          <a:effectLst/>
                          <a:latin typeface="+mn-lt"/>
                        </a:rPr>
                        <a:t>toList</a:t>
                      </a:r>
                      <a:endParaRPr lang="es-ES" sz="1200" dirty="0">
                        <a:effectLst/>
                        <a:latin typeface="+mn-lt"/>
                      </a:endParaRPr>
                    </a:p>
                    <a:p>
                      <a:endParaRPr lang="es-ES" sz="1200" dirty="0">
                        <a:effectLst/>
                        <a:latin typeface="+mn-lt"/>
                      </a:endParaRPr>
                    </a:p>
                    <a:p>
                      <a:r>
                        <a:rPr lang="es-ES" sz="1200" i="1" dirty="0" err="1">
                          <a:effectLst/>
                          <a:latin typeface="+mn-lt"/>
                        </a:rPr>
                        <a:t>Row</a:t>
                      </a:r>
                      <a:r>
                        <a:rPr lang="es-ES" sz="1200" dirty="0">
                          <a:effectLst/>
                          <a:latin typeface="+mn-lt"/>
                        </a:rPr>
                        <a:t>(</a:t>
                      </a:r>
                      <a:r>
                        <a:rPr lang="es-ES" sz="1200" dirty="0" err="1">
                          <a:effectLst/>
                          <a:latin typeface="+mn-lt"/>
                        </a:rPr>
                        <a:t>vertex.getPropertyOrElse</a:t>
                      </a:r>
                      <a:r>
                        <a:rPr lang="es-ES" sz="1200" dirty="0">
                          <a:effectLst/>
                          <a:latin typeface="+mn-lt"/>
                        </a:rPr>
                        <a:t>("</a:t>
                      </a:r>
                      <a:r>
                        <a:rPr lang="es-ES" sz="1200" dirty="0" err="1">
                          <a:effectLst/>
                          <a:latin typeface="+mn-lt"/>
                        </a:rPr>
                        <a:t>address</a:t>
                      </a:r>
                      <a:r>
                        <a:rPr lang="es-ES" sz="1200" dirty="0">
                          <a:effectLst/>
                          <a:latin typeface="+mn-lt"/>
                        </a:rPr>
                        <a:t>", </a:t>
                      </a:r>
                      <a:r>
                        <a:rPr lang="es-ES" sz="1200" dirty="0" err="1">
                          <a:effectLst/>
                          <a:latin typeface="+mn-lt"/>
                        </a:rPr>
                        <a:t>vertex.ID</a:t>
                      </a:r>
                      <a:r>
                        <a:rPr lang="es-ES" sz="1200" dirty="0">
                          <a:effectLst/>
                          <a:latin typeface="+mn-lt"/>
                        </a:rPr>
                        <a:t>()), </a:t>
                      </a:r>
                      <a:r>
                        <a:rPr lang="es-ES" sz="1200" dirty="0" err="1">
                          <a:effectLst/>
                          <a:latin typeface="+mn-lt"/>
                        </a:rPr>
                        <a:t>queueList</a:t>
                      </a:r>
                      <a:r>
                        <a:rPr lang="es-ES" sz="1200" dirty="0">
                          <a:effectLst/>
                          <a:latin typeface="+mn-lt"/>
                        </a:rPr>
                        <a:t>)</a:t>
                      </a:r>
                    </a:p>
                  </a:txBody>
                  <a:tcPr marL="47625" marR="47625" marT="0" marB="0">
                    <a:lnL>
                      <a:noFill/>
                    </a:lnL>
                    <a:lnR>
                      <a:noFill/>
                    </a:lnR>
                    <a:lnT>
                      <a:noFill/>
                    </a:lnT>
                    <a:lnB>
                      <a:noFill/>
                    </a:lnB>
                  </a:tcPr>
                </a:tc>
                <a:extLst>
                  <a:ext uri="{0D108BD9-81ED-4DB2-BD59-A6C34878D82A}">
                    <a16:rowId xmlns:a16="http://schemas.microsoft.com/office/drawing/2014/main" val="2368609940"/>
                  </a:ext>
                </a:extLst>
              </a:tr>
            </a:tbl>
          </a:graphicData>
        </a:graphic>
      </p:graphicFrame>
      <p:sp>
        <p:nvSpPr>
          <p:cNvPr id="5" name="CuadroTexto 4">
            <a:extLst>
              <a:ext uri="{FF2B5EF4-FFF2-40B4-BE49-F238E27FC236}">
                <a16:creationId xmlns:a16="http://schemas.microsoft.com/office/drawing/2014/main" id="{CAD37B81-4B06-F7E2-6A5D-E1B6562B781D}"/>
              </a:ext>
            </a:extLst>
          </p:cNvPr>
          <p:cNvSpPr txBox="1"/>
          <p:nvPr/>
        </p:nvSpPr>
        <p:spPr>
          <a:xfrm>
            <a:off x="412591" y="5169600"/>
            <a:ext cx="2510913" cy="1278235"/>
          </a:xfrm>
          <a:prstGeom prst="rect">
            <a:avLst/>
          </a:prstGeom>
          <a:noFill/>
        </p:spPr>
        <p:txBody>
          <a:bodyPr wrap="square" rtlCol="0">
            <a:spAutoFit/>
          </a:bodyPr>
          <a:lstStyle/>
          <a:p>
            <a:pPr>
              <a:lnSpc>
                <a:spcPct val="150000"/>
              </a:lnSpc>
            </a:pPr>
            <a:r>
              <a:rPr lang="es-ES" sz="1200" b="1" dirty="0"/>
              <a:t>Peso de los enlaces:</a:t>
            </a:r>
          </a:p>
          <a:p>
            <a:pPr marL="285750" indent="-285750">
              <a:lnSpc>
                <a:spcPct val="150000"/>
              </a:lnSpc>
              <a:buFont typeface="Arial" panose="020B0604020202020204" pitchFamily="34" charset="0"/>
              <a:buChar char="•"/>
            </a:pPr>
            <a:r>
              <a:rPr lang="es-ES" sz="1350" dirty="0"/>
              <a:t>Trader A - Trader B: 1</a:t>
            </a:r>
          </a:p>
          <a:p>
            <a:pPr marL="285750" indent="-285750">
              <a:lnSpc>
                <a:spcPct val="150000"/>
              </a:lnSpc>
              <a:buFont typeface="Arial" panose="020B0604020202020204" pitchFamily="34" charset="0"/>
              <a:buChar char="•"/>
            </a:pPr>
            <a:r>
              <a:rPr lang="es-ES" sz="1350" dirty="0"/>
              <a:t>Trader A - Trader C: 1</a:t>
            </a:r>
          </a:p>
          <a:p>
            <a:pPr marL="285750" indent="-285750">
              <a:lnSpc>
                <a:spcPct val="150000"/>
              </a:lnSpc>
              <a:buFont typeface="Arial" panose="020B0604020202020204" pitchFamily="34" charset="0"/>
              <a:buChar char="•"/>
            </a:pPr>
            <a:r>
              <a:rPr lang="es-ES" sz="1350" dirty="0"/>
              <a:t>Trader B - Trader C: 1</a:t>
            </a:r>
          </a:p>
        </p:txBody>
      </p:sp>
    </p:spTree>
    <p:extLst>
      <p:ext uri="{BB962C8B-B14F-4D97-AF65-F5344CB8AC3E}">
        <p14:creationId xmlns:p14="http://schemas.microsoft.com/office/powerpoint/2010/main" val="2179676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4" name="CuadroTexto 63">
            <a:extLst>
              <a:ext uri="{FF2B5EF4-FFF2-40B4-BE49-F238E27FC236}">
                <a16:creationId xmlns:a16="http://schemas.microsoft.com/office/drawing/2014/main" id="{138A2C9F-6348-398D-F683-DCAEAA66C4F3}"/>
              </a:ext>
            </a:extLst>
          </p:cNvPr>
          <p:cNvSpPr txBox="1"/>
          <p:nvPr/>
        </p:nvSpPr>
        <p:spPr>
          <a:xfrm>
            <a:off x="8106939" y="2895152"/>
            <a:ext cx="3534933" cy="1015663"/>
          </a:xfrm>
          <a:prstGeom prst="rect">
            <a:avLst/>
          </a:prstGeom>
          <a:noFill/>
        </p:spPr>
        <p:txBody>
          <a:bodyPr wrap="square" rtlCol="0">
            <a:spAutoFit/>
          </a:bodyPr>
          <a:lstStyle/>
          <a:p>
            <a:pPr marL="342900" indent="-342900" algn="just">
              <a:buFont typeface="+mj-lt"/>
              <a:buAutoNum type="arabicPeriod"/>
            </a:pPr>
            <a:r>
              <a:rPr lang="es-ES" sz="1200" dirty="0"/>
              <a:t>Leer mensajes de la cola de cada trader</a:t>
            </a:r>
          </a:p>
          <a:p>
            <a:pPr marL="342900" indent="-342900" algn="just">
              <a:buFont typeface="+mj-lt"/>
              <a:buAutoNum type="arabicPeriod"/>
            </a:pPr>
            <a:r>
              <a:rPr lang="es-ES" sz="1200" dirty="0"/>
              <a:t>Agrupar por cada trader vendedor</a:t>
            </a:r>
          </a:p>
          <a:p>
            <a:pPr marL="342900" indent="-342900" algn="just">
              <a:buFont typeface="+mj-lt"/>
              <a:buAutoNum type="arabicPeriod"/>
            </a:pPr>
            <a:r>
              <a:rPr lang="es-ES" sz="1200" dirty="0"/>
              <a:t>El número de correspondiente a cada trader indica el peso del enlace con dicho trader</a:t>
            </a:r>
          </a:p>
        </p:txBody>
      </p:sp>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Algoritmos desarrollados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Peso de los enlaces</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61C54D1E-941D-3DA4-D66F-854F2F68A7A1}"/>
              </a:ext>
            </a:extLst>
          </p:cNvPr>
          <p:cNvSpPr txBox="1"/>
          <p:nvPr/>
        </p:nvSpPr>
        <p:spPr>
          <a:xfrm>
            <a:off x="5802659" y="2211276"/>
            <a:ext cx="1012635" cy="430887"/>
          </a:xfrm>
          <a:prstGeom prst="rect">
            <a:avLst/>
          </a:prstGeom>
          <a:noFill/>
        </p:spPr>
        <p:txBody>
          <a:bodyPr wrap="square" rtlCol="0">
            <a:spAutoFit/>
          </a:bodyPr>
          <a:lstStyle/>
          <a:p>
            <a:pPr>
              <a:lnSpc>
                <a:spcPct val="150000"/>
              </a:lnSpc>
            </a:pPr>
            <a:r>
              <a:rPr lang="es-ES" sz="1600" b="1" dirty="0"/>
              <a:t>Paso 1</a:t>
            </a:r>
            <a:endParaRPr lang="es-ES" b="1" dirty="0"/>
          </a:p>
        </p:txBody>
      </p:sp>
      <p:sp>
        <p:nvSpPr>
          <p:cNvPr id="20" name="CuadroTexto 19">
            <a:extLst>
              <a:ext uri="{FF2B5EF4-FFF2-40B4-BE49-F238E27FC236}">
                <a16:creationId xmlns:a16="http://schemas.microsoft.com/office/drawing/2014/main" id="{54CE117B-EF9D-C718-6DEC-5B806EEE782C}"/>
              </a:ext>
            </a:extLst>
          </p:cNvPr>
          <p:cNvSpPr txBox="1"/>
          <p:nvPr/>
        </p:nvSpPr>
        <p:spPr>
          <a:xfrm>
            <a:off x="9405490" y="2211275"/>
            <a:ext cx="1012635" cy="430887"/>
          </a:xfrm>
          <a:prstGeom prst="rect">
            <a:avLst/>
          </a:prstGeom>
          <a:noFill/>
        </p:spPr>
        <p:txBody>
          <a:bodyPr wrap="square" rtlCol="0">
            <a:spAutoFit/>
          </a:bodyPr>
          <a:lstStyle/>
          <a:p>
            <a:pPr>
              <a:lnSpc>
                <a:spcPct val="150000"/>
              </a:lnSpc>
            </a:pPr>
            <a:r>
              <a:rPr lang="es-ES" sz="1600" b="1" dirty="0"/>
              <a:t>Paso 2</a:t>
            </a:r>
            <a:endParaRPr lang="es-ES" b="1" dirty="0"/>
          </a:p>
        </p:txBody>
      </p:sp>
      <p:sp>
        <p:nvSpPr>
          <p:cNvPr id="41" name="Rectángulo 40">
            <a:extLst>
              <a:ext uri="{FF2B5EF4-FFF2-40B4-BE49-F238E27FC236}">
                <a16:creationId xmlns:a16="http://schemas.microsoft.com/office/drawing/2014/main" id="{D4FFE5D2-89A3-2DBE-1070-47040C13C7CB}"/>
              </a:ext>
            </a:extLst>
          </p:cNvPr>
          <p:cNvSpPr/>
          <p:nvPr/>
        </p:nvSpPr>
        <p:spPr>
          <a:xfrm>
            <a:off x="4358861"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4743AC52-A7E7-CC35-23DB-5E1DB98B322F}"/>
              </a:ext>
            </a:extLst>
          </p:cNvPr>
          <p:cNvSpPr/>
          <p:nvPr/>
        </p:nvSpPr>
        <p:spPr>
          <a:xfrm>
            <a:off x="8094122"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62" name="Tabla 61">
            <a:extLst>
              <a:ext uri="{FF2B5EF4-FFF2-40B4-BE49-F238E27FC236}">
                <a16:creationId xmlns:a16="http://schemas.microsoft.com/office/drawing/2014/main" id="{08E071B4-20A9-7DC3-2231-1C7852EB5C7D}"/>
              </a:ext>
            </a:extLst>
          </p:cNvPr>
          <p:cNvGraphicFramePr>
            <a:graphicFrameLocks noGrp="1"/>
          </p:cNvGraphicFramePr>
          <p:nvPr/>
        </p:nvGraphicFramePr>
        <p:xfrm>
          <a:off x="4427311" y="5664007"/>
          <a:ext cx="3683270" cy="548640"/>
        </p:xfrm>
        <a:graphic>
          <a:graphicData uri="http://schemas.openxmlformats.org/drawingml/2006/table">
            <a:tbl>
              <a:tblPr/>
              <a:tblGrid>
                <a:gridCol w="3683270">
                  <a:extLst>
                    <a:ext uri="{9D8B030D-6E8A-4147-A177-3AD203B41FA5}">
                      <a16:colId xmlns:a16="http://schemas.microsoft.com/office/drawing/2014/main" val="3223461524"/>
                    </a:ext>
                  </a:extLst>
                </a:gridCol>
              </a:tblGrid>
              <a:tr h="0">
                <a:tc>
                  <a:txBody>
                    <a:bodyPr/>
                    <a:lstStyle/>
                    <a:p>
                      <a:r>
                        <a:rPr lang="es-ES" sz="1200" dirty="0">
                          <a:effectLst/>
                          <a:latin typeface="+mn-lt"/>
                        </a:rPr>
                        <a:t>val </a:t>
                      </a:r>
                      <a:r>
                        <a:rPr lang="es-ES" sz="1200" dirty="0" err="1">
                          <a:effectLst/>
                          <a:latin typeface="+mn-lt"/>
                        </a:rPr>
                        <a:t>seller</a:t>
                      </a:r>
                      <a:r>
                        <a:rPr lang="es-ES" sz="1200" dirty="0">
                          <a:effectLst/>
                          <a:latin typeface="+mn-lt"/>
                        </a:rPr>
                        <a:t> = </a:t>
                      </a:r>
                      <a:r>
                        <a:rPr lang="es-ES" sz="1200" dirty="0" err="1">
                          <a:effectLst/>
                          <a:latin typeface="+mn-lt"/>
                        </a:rPr>
                        <a:t>vertex</a:t>
                      </a:r>
                      <a:endParaRPr lang="es-ES" sz="1200" dirty="0">
                        <a:effectLst/>
                        <a:latin typeface="+mn-lt"/>
                      </a:endParaRPr>
                    </a:p>
                    <a:p>
                      <a:r>
                        <a:rPr lang="es-ES" sz="1200" dirty="0">
                          <a:effectLst/>
                          <a:latin typeface="+mn-lt"/>
                        </a:rPr>
                        <a:t>  .</a:t>
                      </a:r>
                      <a:r>
                        <a:rPr lang="es-ES" sz="1200" dirty="0" err="1">
                          <a:effectLst/>
                          <a:latin typeface="+mn-lt"/>
                        </a:rPr>
                        <a:t>getPropertyOrElse</a:t>
                      </a:r>
                      <a:r>
                        <a:rPr lang="es-ES" sz="1200" dirty="0">
                          <a:effectLst/>
                          <a:latin typeface="+mn-lt"/>
                        </a:rPr>
                        <a:t>("</a:t>
                      </a:r>
                      <a:r>
                        <a:rPr lang="es-ES" sz="1200" dirty="0" err="1">
                          <a:effectLst/>
                          <a:latin typeface="+mn-lt"/>
                        </a:rPr>
                        <a:t>seller</a:t>
                      </a:r>
                      <a:r>
                        <a:rPr lang="es-ES" sz="1200" dirty="0">
                          <a:effectLst/>
                          <a:latin typeface="+mn-lt"/>
                        </a:rPr>
                        <a:t>","</a:t>
                      </a:r>
                      <a:r>
                        <a:rPr lang="es-ES" sz="1200" dirty="0" err="1">
                          <a:effectLst/>
                          <a:latin typeface="+mn-lt"/>
                        </a:rPr>
                        <a:t>unknown_seller</a:t>
                      </a:r>
                      <a:r>
                        <a:rPr lang="es-ES" sz="1200" dirty="0">
                          <a:effectLst/>
                          <a:latin typeface="+mn-lt"/>
                        </a:rPr>
                        <a:t>")</a:t>
                      </a:r>
                    </a:p>
                    <a:p>
                      <a:r>
                        <a:rPr lang="es-ES" sz="1200" dirty="0" err="1">
                          <a:effectLst/>
                          <a:latin typeface="+mn-lt"/>
                        </a:rPr>
                        <a:t>vertex.messageAllIngoingNeighbors</a:t>
                      </a:r>
                      <a:r>
                        <a:rPr lang="es-ES" sz="1200" dirty="0">
                          <a:effectLst/>
                          <a:latin typeface="+mn-lt"/>
                        </a:rPr>
                        <a:t>(</a:t>
                      </a:r>
                      <a:r>
                        <a:rPr lang="es-ES" sz="1200" dirty="0" err="1">
                          <a:effectLst/>
                          <a:latin typeface="+mn-lt"/>
                        </a:rPr>
                        <a:t>seller</a:t>
                      </a:r>
                      <a:r>
                        <a:rPr lang="es-ES" sz="1200" dirty="0">
                          <a:effectLst/>
                          <a:latin typeface="+mn-lt"/>
                        </a:rPr>
                        <a:t>) </a:t>
                      </a:r>
                    </a:p>
                  </a:txBody>
                  <a:tcPr marL="47625" marR="47625" marT="0" marB="0">
                    <a:lnL>
                      <a:noFill/>
                    </a:lnL>
                    <a:lnR>
                      <a:noFill/>
                    </a:lnR>
                    <a:lnT>
                      <a:noFill/>
                    </a:lnT>
                    <a:lnB>
                      <a:noFill/>
                    </a:lnB>
                  </a:tcPr>
                </a:tc>
                <a:extLst>
                  <a:ext uri="{0D108BD9-81ED-4DB2-BD59-A6C34878D82A}">
                    <a16:rowId xmlns:a16="http://schemas.microsoft.com/office/drawing/2014/main" val="2110938197"/>
                  </a:ext>
                </a:extLst>
              </a:tr>
            </a:tbl>
          </a:graphicData>
        </a:graphic>
      </p:graphicFrame>
      <p:sp>
        <p:nvSpPr>
          <p:cNvPr id="63" name="Rectángulo 62">
            <a:extLst>
              <a:ext uri="{FF2B5EF4-FFF2-40B4-BE49-F238E27FC236}">
                <a16:creationId xmlns:a16="http://schemas.microsoft.com/office/drawing/2014/main" id="{8216F2DE-1FD6-0C50-562C-26C5442C5D04}"/>
              </a:ext>
            </a:extLst>
          </p:cNvPr>
          <p:cNvSpPr/>
          <p:nvPr/>
        </p:nvSpPr>
        <p:spPr>
          <a:xfrm>
            <a:off x="4240265" y="2174393"/>
            <a:ext cx="3828178" cy="4258180"/>
          </a:xfrm>
          <a:prstGeom prst="rect">
            <a:avLst/>
          </a:prstGeom>
          <a:solidFill>
            <a:schemeClr val="lt1">
              <a:alpha val="72957"/>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2" name="CuadroTexto 1">
            <a:extLst>
              <a:ext uri="{FF2B5EF4-FFF2-40B4-BE49-F238E27FC236}">
                <a16:creationId xmlns:a16="http://schemas.microsoft.com/office/drawing/2014/main" id="{9330FC42-3F7F-46B0-6AA4-E514A445C628}"/>
              </a:ext>
            </a:extLst>
          </p:cNvPr>
          <p:cNvSpPr txBox="1"/>
          <p:nvPr/>
        </p:nvSpPr>
        <p:spPr>
          <a:xfrm>
            <a:off x="369152" y="1536573"/>
            <a:ext cx="10139343" cy="430887"/>
          </a:xfrm>
          <a:prstGeom prst="rect">
            <a:avLst/>
          </a:prstGeom>
          <a:noFill/>
        </p:spPr>
        <p:txBody>
          <a:bodyPr wrap="square" rtlCol="0">
            <a:spAutoFit/>
          </a:bodyPr>
          <a:lstStyle/>
          <a:p>
            <a:pPr>
              <a:lnSpc>
                <a:spcPct val="150000"/>
              </a:lnSpc>
            </a:pPr>
            <a:r>
              <a:rPr lang="es-ES" sz="1600" b="1" dirty="0"/>
              <a:t>Análisis temporal con una ventana que incluye los 4 instantes t=0, t=1, t=2 y t=3 </a:t>
            </a:r>
            <a:endParaRPr lang="es-ES" b="1" dirty="0"/>
          </a:p>
        </p:txBody>
      </p:sp>
      <p:pic>
        <p:nvPicPr>
          <p:cNvPr id="8" name="Imagen 7" descr="Diagrama&#10;&#10;Descripción generada automáticamente">
            <a:extLst>
              <a:ext uri="{FF2B5EF4-FFF2-40B4-BE49-F238E27FC236}">
                <a16:creationId xmlns:a16="http://schemas.microsoft.com/office/drawing/2014/main" id="{F3E2CC75-49EF-05D4-DD3C-6905CADD5571}"/>
              </a:ext>
            </a:extLst>
          </p:cNvPr>
          <p:cNvPicPr>
            <a:picLocks noChangeAspect="1"/>
          </p:cNvPicPr>
          <p:nvPr/>
        </p:nvPicPr>
        <p:blipFill>
          <a:blip r:embed="rId3"/>
          <a:stretch>
            <a:fillRect/>
          </a:stretch>
        </p:blipFill>
        <p:spPr>
          <a:xfrm>
            <a:off x="331951" y="2235600"/>
            <a:ext cx="3911615" cy="2393675"/>
          </a:xfrm>
          <a:prstGeom prst="rect">
            <a:avLst/>
          </a:prstGeom>
        </p:spPr>
      </p:pic>
      <p:grpSp>
        <p:nvGrpSpPr>
          <p:cNvPr id="14" name="Grupo 13">
            <a:extLst>
              <a:ext uri="{FF2B5EF4-FFF2-40B4-BE49-F238E27FC236}">
                <a16:creationId xmlns:a16="http://schemas.microsoft.com/office/drawing/2014/main" id="{3C0F426D-9978-821A-9ABA-8F306421EED9}"/>
              </a:ext>
            </a:extLst>
          </p:cNvPr>
          <p:cNvGrpSpPr/>
          <p:nvPr/>
        </p:nvGrpSpPr>
        <p:grpSpPr>
          <a:xfrm>
            <a:off x="4673262" y="2920327"/>
            <a:ext cx="3370781" cy="720000"/>
            <a:chOff x="4673262" y="2920327"/>
            <a:chExt cx="3370781" cy="720000"/>
          </a:xfrm>
        </p:grpSpPr>
        <p:grpSp>
          <p:nvGrpSpPr>
            <p:cNvPr id="35" name="Grupo 34">
              <a:extLst>
                <a:ext uri="{FF2B5EF4-FFF2-40B4-BE49-F238E27FC236}">
                  <a16:creationId xmlns:a16="http://schemas.microsoft.com/office/drawing/2014/main" id="{22E4B409-B6D5-5617-9451-154900A839CA}"/>
                </a:ext>
              </a:extLst>
            </p:cNvPr>
            <p:cNvGrpSpPr/>
            <p:nvPr/>
          </p:nvGrpSpPr>
          <p:grpSpPr>
            <a:xfrm>
              <a:off x="6964043" y="2920327"/>
              <a:ext cx="1080000" cy="720000"/>
              <a:chOff x="4358555" y="2836659"/>
              <a:chExt cx="1080000" cy="720000"/>
            </a:xfrm>
          </p:grpSpPr>
          <p:sp>
            <p:nvSpPr>
              <p:cNvPr id="36" name="Elipse 35">
                <a:extLst>
                  <a:ext uri="{FF2B5EF4-FFF2-40B4-BE49-F238E27FC236}">
                    <a16:creationId xmlns:a16="http://schemas.microsoft.com/office/drawing/2014/main" id="{C956203C-F2A4-2AA7-2412-411D58389D43}"/>
                  </a:ext>
                </a:extLst>
              </p:cNvPr>
              <p:cNvSpPr>
                <a:spLocks/>
              </p:cNvSpPr>
              <p:nvPr/>
            </p:nvSpPr>
            <p:spPr>
              <a:xfrm>
                <a:off x="4409050" y="2836659"/>
                <a:ext cx="720000" cy="72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1400" dirty="0"/>
              </a:p>
            </p:txBody>
          </p:sp>
          <p:sp>
            <p:nvSpPr>
              <p:cNvPr id="37" name="CuadroTexto 36">
                <a:extLst>
                  <a:ext uri="{FF2B5EF4-FFF2-40B4-BE49-F238E27FC236}">
                    <a16:creationId xmlns:a16="http://schemas.microsoft.com/office/drawing/2014/main" id="{58D907C0-B4D4-9B98-7C19-65BC7B54331D}"/>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A</a:t>
                </a:r>
              </a:p>
            </p:txBody>
          </p:sp>
        </p:grpSp>
        <p:sp>
          <p:nvSpPr>
            <p:cNvPr id="58" name="CuadroTexto 57">
              <a:extLst>
                <a:ext uri="{FF2B5EF4-FFF2-40B4-BE49-F238E27FC236}">
                  <a16:creationId xmlns:a16="http://schemas.microsoft.com/office/drawing/2014/main" id="{E440E980-1FFC-3B08-4F57-607E3649B7F2}"/>
                </a:ext>
              </a:extLst>
            </p:cNvPr>
            <p:cNvSpPr txBox="1"/>
            <p:nvPr/>
          </p:nvSpPr>
          <p:spPr>
            <a:xfrm>
              <a:off x="5707590" y="2939034"/>
              <a:ext cx="1080860" cy="388568"/>
            </a:xfrm>
            <a:prstGeom prst="rect">
              <a:avLst/>
            </a:prstGeom>
            <a:noFill/>
          </p:spPr>
          <p:txBody>
            <a:bodyPr wrap="square" rtlCol="0">
              <a:spAutoFit/>
            </a:bodyPr>
            <a:lstStyle/>
            <a:p>
              <a:pPr>
                <a:lnSpc>
                  <a:spcPct val="150000"/>
                </a:lnSpc>
              </a:pPr>
              <a:r>
                <a:rPr lang="es-ES" sz="1400" b="1" dirty="0"/>
                <a:t>Trader B</a:t>
              </a:r>
              <a:endParaRPr lang="es-ES" sz="1600" b="1" dirty="0"/>
            </a:p>
          </p:txBody>
        </p:sp>
        <p:sp>
          <p:nvSpPr>
            <p:cNvPr id="9" name="Rectángulo 8">
              <a:extLst>
                <a:ext uri="{FF2B5EF4-FFF2-40B4-BE49-F238E27FC236}">
                  <a16:creationId xmlns:a16="http://schemas.microsoft.com/office/drawing/2014/main" id="{0EEF2591-28B8-85EE-7329-D77266E19A67}"/>
                </a:ext>
              </a:extLst>
            </p:cNvPr>
            <p:cNvSpPr/>
            <p:nvPr/>
          </p:nvSpPr>
          <p:spPr>
            <a:xfrm>
              <a:off x="4673262" y="3085922"/>
              <a:ext cx="723600" cy="396660"/>
            </a:xfrm>
            <a:prstGeom prst="rect">
              <a:avLst/>
            </a:prstGeom>
            <a:solidFill>
              <a:srgbClr val="36B2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1</a:t>
              </a:r>
            </a:p>
          </p:txBody>
        </p:sp>
        <p:cxnSp>
          <p:nvCxnSpPr>
            <p:cNvPr id="11" name="Conector recto de flecha 10">
              <a:extLst>
                <a:ext uri="{FF2B5EF4-FFF2-40B4-BE49-F238E27FC236}">
                  <a16:creationId xmlns:a16="http://schemas.microsoft.com/office/drawing/2014/main" id="{AFEAE486-F13C-3025-5678-840C24738931}"/>
                </a:ext>
              </a:extLst>
            </p:cNvPr>
            <p:cNvCxnSpPr>
              <a:cxnSpLocks/>
            </p:cNvCxnSpPr>
            <p:nvPr/>
          </p:nvCxnSpPr>
          <p:spPr>
            <a:xfrm flipH="1">
              <a:off x="5555401" y="3280327"/>
              <a:ext cx="1340095" cy="0"/>
            </a:xfrm>
            <a:prstGeom prst="straightConnector1">
              <a:avLst/>
            </a:prstGeom>
            <a:ln w="28575">
              <a:solidFill>
                <a:srgbClr val="36B2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upo 14">
            <a:extLst>
              <a:ext uri="{FF2B5EF4-FFF2-40B4-BE49-F238E27FC236}">
                <a16:creationId xmlns:a16="http://schemas.microsoft.com/office/drawing/2014/main" id="{2B83DBA8-727C-DB6A-02D8-E945C1F65093}"/>
              </a:ext>
            </a:extLst>
          </p:cNvPr>
          <p:cNvGrpSpPr/>
          <p:nvPr/>
        </p:nvGrpSpPr>
        <p:grpSpPr>
          <a:xfrm>
            <a:off x="4671965" y="3879244"/>
            <a:ext cx="3370781" cy="720000"/>
            <a:chOff x="4673262" y="2920327"/>
            <a:chExt cx="3370781" cy="720000"/>
          </a:xfrm>
        </p:grpSpPr>
        <p:grpSp>
          <p:nvGrpSpPr>
            <p:cNvPr id="16" name="Grupo 15">
              <a:extLst>
                <a:ext uri="{FF2B5EF4-FFF2-40B4-BE49-F238E27FC236}">
                  <a16:creationId xmlns:a16="http://schemas.microsoft.com/office/drawing/2014/main" id="{F45AAECE-F47F-B76D-F231-6928B3C2AF9B}"/>
                </a:ext>
              </a:extLst>
            </p:cNvPr>
            <p:cNvGrpSpPr/>
            <p:nvPr/>
          </p:nvGrpSpPr>
          <p:grpSpPr>
            <a:xfrm>
              <a:off x="6964043" y="2920327"/>
              <a:ext cx="1080000" cy="720000"/>
              <a:chOff x="4358555" y="2836659"/>
              <a:chExt cx="1080000" cy="720000"/>
            </a:xfrm>
          </p:grpSpPr>
          <p:sp>
            <p:nvSpPr>
              <p:cNvPr id="22" name="Elipse 21">
                <a:extLst>
                  <a:ext uri="{FF2B5EF4-FFF2-40B4-BE49-F238E27FC236}">
                    <a16:creationId xmlns:a16="http://schemas.microsoft.com/office/drawing/2014/main" id="{2F4D6348-E046-4839-C636-1CF309AAAD28}"/>
                  </a:ext>
                </a:extLst>
              </p:cNvPr>
              <p:cNvSpPr>
                <a:spLocks/>
              </p:cNvSpPr>
              <p:nvPr/>
            </p:nvSpPr>
            <p:spPr>
              <a:xfrm>
                <a:off x="4409050" y="2836659"/>
                <a:ext cx="720000" cy="72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rgbClr val="42B67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sz="1400" dirty="0"/>
              </a:p>
            </p:txBody>
          </p:sp>
          <p:sp>
            <p:nvSpPr>
              <p:cNvPr id="23" name="CuadroTexto 22">
                <a:extLst>
                  <a:ext uri="{FF2B5EF4-FFF2-40B4-BE49-F238E27FC236}">
                    <a16:creationId xmlns:a16="http://schemas.microsoft.com/office/drawing/2014/main" id="{29E39C25-F73D-C208-96E3-3841E0DA2654}"/>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C</a:t>
                </a:r>
              </a:p>
            </p:txBody>
          </p:sp>
        </p:grpSp>
        <p:sp>
          <p:nvSpPr>
            <p:cNvPr id="17" name="CuadroTexto 16">
              <a:extLst>
                <a:ext uri="{FF2B5EF4-FFF2-40B4-BE49-F238E27FC236}">
                  <a16:creationId xmlns:a16="http://schemas.microsoft.com/office/drawing/2014/main" id="{477C606B-3382-26EE-8445-99A005C8B041}"/>
                </a:ext>
              </a:extLst>
            </p:cNvPr>
            <p:cNvSpPr txBox="1"/>
            <p:nvPr/>
          </p:nvSpPr>
          <p:spPr>
            <a:xfrm>
              <a:off x="5707590" y="2939034"/>
              <a:ext cx="1080860" cy="388568"/>
            </a:xfrm>
            <a:prstGeom prst="rect">
              <a:avLst/>
            </a:prstGeom>
            <a:noFill/>
          </p:spPr>
          <p:txBody>
            <a:bodyPr wrap="square" rtlCol="0">
              <a:spAutoFit/>
            </a:bodyPr>
            <a:lstStyle/>
            <a:p>
              <a:pPr>
                <a:lnSpc>
                  <a:spcPct val="150000"/>
                </a:lnSpc>
              </a:pPr>
              <a:r>
                <a:rPr lang="es-ES" sz="1400" b="1" dirty="0"/>
                <a:t>Trader A</a:t>
              </a:r>
              <a:endParaRPr lang="es-ES" sz="1600" b="1" dirty="0"/>
            </a:p>
          </p:txBody>
        </p:sp>
        <p:sp>
          <p:nvSpPr>
            <p:cNvPr id="18" name="Rectángulo 17">
              <a:extLst>
                <a:ext uri="{FF2B5EF4-FFF2-40B4-BE49-F238E27FC236}">
                  <a16:creationId xmlns:a16="http://schemas.microsoft.com/office/drawing/2014/main" id="{D0A9F5F4-1BDA-E741-C769-A59744EAFE2E}"/>
                </a:ext>
              </a:extLst>
            </p:cNvPr>
            <p:cNvSpPr/>
            <p:nvPr/>
          </p:nvSpPr>
          <p:spPr>
            <a:xfrm>
              <a:off x="4673262" y="3085922"/>
              <a:ext cx="723600" cy="396660"/>
            </a:xfrm>
            <a:prstGeom prst="rect">
              <a:avLst/>
            </a:prstGeom>
            <a:solidFill>
              <a:srgbClr val="49A3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2</a:t>
              </a:r>
            </a:p>
          </p:txBody>
        </p:sp>
        <p:cxnSp>
          <p:nvCxnSpPr>
            <p:cNvPr id="21" name="Conector recto de flecha 20">
              <a:extLst>
                <a:ext uri="{FF2B5EF4-FFF2-40B4-BE49-F238E27FC236}">
                  <a16:creationId xmlns:a16="http://schemas.microsoft.com/office/drawing/2014/main" id="{14DB4A08-B4B7-A63E-7C81-2D051A022A72}"/>
                </a:ext>
              </a:extLst>
            </p:cNvPr>
            <p:cNvCxnSpPr>
              <a:cxnSpLocks/>
            </p:cNvCxnSpPr>
            <p:nvPr/>
          </p:nvCxnSpPr>
          <p:spPr>
            <a:xfrm flipH="1">
              <a:off x="5555401" y="3280327"/>
              <a:ext cx="1340095" cy="0"/>
            </a:xfrm>
            <a:prstGeom prst="straightConnector1">
              <a:avLst/>
            </a:prstGeom>
            <a:ln w="28575">
              <a:solidFill>
                <a:srgbClr val="49A3C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4" name="Grupo 23">
            <a:extLst>
              <a:ext uri="{FF2B5EF4-FFF2-40B4-BE49-F238E27FC236}">
                <a16:creationId xmlns:a16="http://schemas.microsoft.com/office/drawing/2014/main" id="{75C34930-1889-10ED-779B-4C8C23639973}"/>
              </a:ext>
            </a:extLst>
          </p:cNvPr>
          <p:cNvGrpSpPr/>
          <p:nvPr/>
        </p:nvGrpSpPr>
        <p:grpSpPr>
          <a:xfrm>
            <a:off x="4671965" y="4881018"/>
            <a:ext cx="3370781" cy="720000"/>
            <a:chOff x="4673262" y="2920327"/>
            <a:chExt cx="3370781" cy="720000"/>
          </a:xfrm>
        </p:grpSpPr>
        <p:grpSp>
          <p:nvGrpSpPr>
            <p:cNvPr id="26" name="Grupo 25">
              <a:extLst>
                <a:ext uri="{FF2B5EF4-FFF2-40B4-BE49-F238E27FC236}">
                  <a16:creationId xmlns:a16="http://schemas.microsoft.com/office/drawing/2014/main" id="{7D841766-BBB4-90F0-F5B4-D70DCF4EA998}"/>
                </a:ext>
              </a:extLst>
            </p:cNvPr>
            <p:cNvGrpSpPr/>
            <p:nvPr/>
          </p:nvGrpSpPr>
          <p:grpSpPr>
            <a:xfrm>
              <a:off x="6964043" y="2920327"/>
              <a:ext cx="1080000" cy="720000"/>
              <a:chOff x="4358555" y="2836659"/>
              <a:chExt cx="1080000" cy="720000"/>
            </a:xfrm>
          </p:grpSpPr>
          <p:sp>
            <p:nvSpPr>
              <p:cNvPr id="30" name="Elipse 29">
                <a:extLst>
                  <a:ext uri="{FF2B5EF4-FFF2-40B4-BE49-F238E27FC236}">
                    <a16:creationId xmlns:a16="http://schemas.microsoft.com/office/drawing/2014/main" id="{8B035F3B-38D1-2FAE-5611-017C710F4187}"/>
                  </a:ext>
                </a:extLst>
              </p:cNvPr>
              <p:cNvSpPr>
                <a:spLocks/>
              </p:cNvSpPr>
              <p:nvPr/>
            </p:nvSpPr>
            <p:spPr>
              <a:xfrm>
                <a:off x="4409050" y="2836659"/>
                <a:ext cx="720000" cy="720000"/>
              </a:xfrm>
              <a:prstGeom prst="ellipse">
                <a:avLst/>
              </a:prstGeom>
              <a:solidFill>
                <a:srgbClr val="00A6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sz="1400" dirty="0"/>
              </a:p>
            </p:txBody>
          </p:sp>
          <p:sp>
            <p:nvSpPr>
              <p:cNvPr id="31" name="CuadroTexto 30">
                <a:extLst>
                  <a:ext uri="{FF2B5EF4-FFF2-40B4-BE49-F238E27FC236}">
                    <a16:creationId xmlns:a16="http://schemas.microsoft.com/office/drawing/2014/main" id="{0D8FC950-6878-03E0-4E1C-68BEF99905C3}"/>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B</a:t>
                </a:r>
              </a:p>
            </p:txBody>
          </p:sp>
        </p:grpSp>
        <p:sp>
          <p:nvSpPr>
            <p:cNvPr id="27" name="CuadroTexto 26">
              <a:extLst>
                <a:ext uri="{FF2B5EF4-FFF2-40B4-BE49-F238E27FC236}">
                  <a16:creationId xmlns:a16="http://schemas.microsoft.com/office/drawing/2014/main" id="{5F436A41-DF4B-70E0-0884-81659877D3DB}"/>
                </a:ext>
              </a:extLst>
            </p:cNvPr>
            <p:cNvSpPr txBox="1"/>
            <p:nvPr/>
          </p:nvSpPr>
          <p:spPr>
            <a:xfrm>
              <a:off x="5707590" y="2939034"/>
              <a:ext cx="1080860" cy="388568"/>
            </a:xfrm>
            <a:prstGeom prst="rect">
              <a:avLst/>
            </a:prstGeom>
            <a:noFill/>
          </p:spPr>
          <p:txBody>
            <a:bodyPr wrap="square" rtlCol="0">
              <a:spAutoFit/>
            </a:bodyPr>
            <a:lstStyle/>
            <a:p>
              <a:pPr>
                <a:lnSpc>
                  <a:spcPct val="150000"/>
                </a:lnSpc>
              </a:pPr>
              <a:r>
                <a:rPr lang="es-ES" sz="1400" b="1" dirty="0"/>
                <a:t>Trader C</a:t>
              </a:r>
              <a:endParaRPr lang="es-ES" sz="1600" b="1" dirty="0"/>
            </a:p>
          </p:txBody>
        </p:sp>
        <p:sp>
          <p:nvSpPr>
            <p:cNvPr id="28" name="Rectángulo 27">
              <a:extLst>
                <a:ext uri="{FF2B5EF4-FFF2-40B4-BE49-F238E27FC236}">
                  <a16:creationId xmlns:a16="http://schemas.microsoft.com/office/drawing/2014/main" id="{D95CD464-F4D1-E5D9-5D2F-587E12B4626A}"/>
                </a:ext>
              </a:extLst>
            </p:cNvPr>
            <p:cNvSpPr/>
            <p:nvPr/>
          </p:nvSpPr>
          <p:spPr>
            <a:xfrm>
              <a:off x="4673262" y="3085922"/>
              <a:ext cx="723600" cy="396660"/>
            </a:xfrm>
            <a:prstGeom prst="rect">
              <a:avLst/>
            </a:prstGeom>
            <a:solidFill>
              <a:srgbClr val="94AB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3</a:t>
              </a:r>
            </a:p>
          </p:txBody>
        </p:sp>
        <p:cxnSp>
          <p:nvCxnSpPr>
            <p:cNvPr id="29" name="Conector recto de flecha 28">
              <a:extLst>
                <a:ext uri="{FF2B5EF4-FFF2-40B4-BE49-F238E27FC236}">
                  <a16:creationId xmlns:a16="http://schemas.microsoft.com/office/drawing/2014/main" id="{694617E9-9BC6-9386-6CEE-4F16153F3FA4}"/>
                </a:ext>
              </a:extLst>
            </p:cNvPr>
            <p:cNvCxnSpPr>
              <a:cxnSpLocks/>
            </p:cNvCxnSpPr>
            <p:nvPr/>
          </p:nvCxnSpPr>
          <p:spPr>
            <a:xfrm flipH="1">
              <a:off x="5555401" y="3280327"/>
              <a:ext cx="1340095" cy="0"/>
            </a:xfrm>
            <a:prstGeom prst="straightConnector1">
              <a:avLst/>
            </a:prstGeom>
            <a:ln w="28575">
              <a:solidFill>
                <a:srgbClr val="94AB3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32" name="Tabla 31">
            <a:extLst>
              <a:ext uri="{FF2B5EF4-FFF2-40B4-BE49-F238E27FC236}">
                <a16:creationId xmlns:a16="http://schemas.microsoft.com/office/drawing/2014/main" id="{47CBE28E-AFBE-FDD7-D50B-93E09CE77093}"/>
              </a:ext>
            </a:extLst>
          </p:cNvPr>
          <p:cNvGraphicFramePr>
            <a:graphicFrameLocks noGrp="1"/>
          </p:cNvGraphicFramePr>
          <p:nvPr/>
        </p:nvGraphicFramePr>
        <p:xfrm>
          <a:off x="8179031" y="4936541"/>
          <a:ext cx="3534933" cy="1280160"/>
        </p:xfrm>
        <a:graphic>
          <a:graphicData uri="http://schemas.openxmlformats.org/drawingml/2006/table">
            <a:tbl>
              <a:tblPr/>
              <a:tblGrid>
                <a:gridCol w="3534933">
                  <a:extLst>
                    <a:ext uri="{9D8B030D-6E8A-4147-A177-3AD203B41FA5}">
                      <a16:colId xmlns:a16="http://schemas.microsoft.com/office/drawing/2014/main" val="533394001"/>
                    </a:ext>
                  </a:extLst>
                </a:gridCol>
              </a:tblGrid>
              <a:tr h="1221959">
                <a:tc>
                  <a:txBody>
                    <a:bodyPr/>
                    <a:lstStyle/>
                    <a:p>
                      <a:r>
                        <a:rPr lang="es-ES" sz="1200" dirty="0">
                          <a:effectLst/>
                          <a:latin typeface="+mn-lt"/>
                        </a:rPr>
                        <a:t>val </a:t>
                      </a:r>
                      <a:r>
                        <a:rPr lang="es-ES" sz="1200" dirty="0" err="1">
                          <a:effectLst/>
                          <a:latin typeface="+mn-lt"/>
                        </a:rPr>
                        <a:t>queueList</a:t>
                      </a:r>
                      <a:r>
                        <a:rPr lang="es-ES" sz="1200" dirty="0">
                          <a:effectLst/>
                          <a:latin typeface="+mn-lt"/>
                        </a:rPr>
                        <a:t>: </a:t>
                      </a:r>
                      <a:r>
                        <a:rPr lang="es-ES" sz="1200" dirty="0" err="1">
                          <a:effectLst/>
                          <a:latin typeface="+mn-lt"/>
                        </a:rPr>
                        <a:t>List</a:t>
                      </a:r>
                      <a:r>
                        <a:rPr lang="es-ES" sz="1200" dirty="0">
                          <a:effectLst/>
                          <a:latin typeface="+mn-lt"/>
                        </a:rPr>
                        <a:t>[(</a:t>
                      </a:r>
                      <a:r>
                        <a:rPr lang="es-ES" sz="1200" dirty="0" err="1">
                          <a:effectLst/>
                          <a:latin typeface="+mn-lt"/>
                        </a:rPr>
                        <a:t>String</a:t>
                      </a:r>
                      <a:r>
                        <a:rPr lang="es-ES" sz="1200" dirty="0">
                          <a:effectLst/>
                          <a:latin typeface="+mn-lt"/>
                        </a:rPr>
                        <a:t>, </a:t>
                      </a:r>
                      <a:r>
                        <a:rPr lang="es-ES" sz="1200" dirty="0" err="1">
                          <a:effectLst/>
                          <a:latin typeface="+mn-lt"/>
                        </a:rPr>
                        <a:t>Int</a:t>
                      </a:r>
                      <a:r>
                        <a:rPr lang="es-ES" sz="1200" dirty="0">
                          <a:effectLst/>
                          <a:latin typeface="+mn-lt"/>
                        </a:rPr>
                        <a:t>)] =</a:t>
                      </a:r>
                    </a:p>
                    <a:p>
                      <a:r>
                        <a:rPr lang="es-ES" sz="1200" dirty="0">
                          <a:effectLst/>
                          <a:latin typeface="+mn-lt"/>
                        </a:rPr>
                        <a:t>    </a:t>
                      </a:r>
                      <a:r>
                        <a:rPr lang="es-ES" sz="1200" dirty="0" err="1">
                          <a:effectLst/>
                          <a:latin typeface="+mn-lt"/>
                        </a:rPr>
                        <a:t>vertex.messageQueue</a:t>
                      </a:r>
                      <a:r>
                        <a:rPr lang="es-ES" sz="1200" dirty="0">
                          <a:effectLst/>
                          <a:latin typeface="+mn-lt"/>
                        </a:rPr>
                        <a:t>[</a:t>
                      </a:r>
                      <a:r>
                        <a:rPr lang="es-ES" sz="1200" dirty="0" err="1">
                          <a:effectLst/>
                          <a:latin typeface="+mn-lt"/>
                        </a:rPr>
                        <a:t>String</a:t>
                      </a:r>
                      <a:r>
                        <a:rPr lang="es-ES" sz="1200" dirty="0">
                          <a:effectLst/>
                          <a:latin typeface="+mn-lt"/>
                        </a:rPr>
                        <a:t>]</a:t>
                      </a:r>
                    </a:p>
                    <a:p>
                      <a:r>
                        <a:rPr lang="es-ES" sz="1200" dirty="0">
                          <a:effectLst/>
                          <a:latin typeface="+mn-lt"/>
                        </a:rPr>
                        <a:t>    .</a:t>
                      </a:r>
                      <a:r>
                        <a:rPr lang="es-ES" sz="1200" dirty="0" err="1">
                          <a:effectLst/>
                          <a:latin typeface="+mn-lt"/>
                        </a:rPr>
                        <a:t>groupBy</a:t>
                      </a:r>
                      <a:r>
                        <a:rPr lang="es-ES" sz="1200" dirty="0">
                          <a:effectLst/>
                          <a:latin typeface="+mn-lt"/>
                        </a:rPr>
                        <a:t>(el =&gt; el)</a:t>
                      </a:r>
                    </a:p>
                    <a:p>
                      <a:r>
                        <a:rPr lang="es-ES" sz="1200" dirty="0">
                          <a:effectLst/>
                          <a:latin typeface="+mn-lt"/>
                        </a:rPr>
                        <a:t>    .</a:t>
                      </a:r>
                      <a:r>
                        <a:rPr lang="es-ES" sz="1200" dirty="0" err="1">
                          <a:effectLst/>
                          <a:latin typeface="+mn-lt"/>
                        </a:rPr>
                        <a:t>map</a:t>
                      </a:r>
                      <a:r>
                        <a:rPr lang="es-ES" sz="1200" dirty="0">
                          <a:effectLst/>
                          <a:latin typeface="+mn-lt"/>
                        </a:rPr>
                        <a:t>(e =&gt; (e._1, e._2.length)).</a:t>
                      </a:r>
                      <a:r>
                        <a:rPr lang="es-ES" sz="1200" dirty="0" err="1">
                          <a:effectLst/>
                          <a:latin typeface="+mn-lt"/>
                        </a:rPr>
                        <a:t>toList</a:t>
                      </a:r>
                      <a:endParaRPr lang="es-ES" sz="1200" dirty="0">
                        <a:effectLst/>
                        <a:latin typeface="+mn-lt"/>
                      </a:endParaRPr>
                    </a:p>
                    <a:p>
                      <a:endParaRPr lang="es-ES" sz="1200" dirty="0">
                        <a:effectLst/>
                        <a:latin typeface="+mn-lt"/>
                      </a:endParaRPr>
                    </a:p>
                    <a:p>
                      <a:r>
                        <a:rPr lang="es-ES" sz="1200" i="1" dirty="0" err="1">
                          <a:effectLst/>
                          <a:latin typeface="+mn-lt"/>
                        </a:rPr>
                        <a:t>Row</a:t>
                      </a:r>
                      <a:r>
                        <a:rPr lang="es-ES" sz="1200" dirty="0">
                          <a:effectLst/>
                          <a:latin typeface="+mn-lt"/>
                        </a:rPr>
                        <a:t>(</a:t>
                      </a:r>
                      <a:r>
                        <a:rPr lang="es-ES" sz="1200" dirty="0" err="1">
                          <a:effectLst/>
                          <a:latin typeface="+mn-lt"/>
                        </a:rPr>
                        <a:t>vertex.getPropertyOrElse</a:t>
                      </a:r>
                      <a:r>
                        <a:rPr lang="es-ES" sz="1200" dirty="0">
                          <a:effectLst/>
                          <a:latin typeface="+mn-lt"/>
                        </a:rPr>
                        <a:t>("</a:t>
                      </a:r>
                      <a:r>
                        <a:rPr lang="es-ES" sz="1200" dirty="0" err="1">
                          <a:effectLst/>
                          <a:latin typeface="+mn-lt"/>
                        </a:rPr>
                        <a:t>address</a:t>
                      </a:r>
                      <a:r>
                        <a:rPr lang="es-ES" sz="1200" dirty="0">
                          <a:effectLst/>
                          <a:latin typeface="+mn-lt"/>
                        </a:rPr>
                        <a:t>", </a:t>
                      </a:r>
                      <a:r>
                        <a:rPr lang="es-ES" sz="1200" dirty="0" err="1">
                          <a:effectLst/>
                          <a:latin typeface="+mn-lt"/>
                        </a:rPr>
                        <a:t>vertex.ID</a:t>
                      </a:r>
                      <a:r>
                        <a:rPr lang="es-ES" sz="1200" dirty="0">
                          <a:effectLst/>
                          <a:latin typeface="+mn-lt"/>
                        </a:rPr>
                        <a:t>()), </a:t>
                      </a:r>
                      <a:r>
                        <a:rPr lang="es-ES" sz="1200" dirty="0" err="1">
                          <a:effectLst/>
                          <a:latin typeface="+mn-lt"/>
                        </a:rPr>
                        <a:t>queueList</a:t>
                      </a:r>
                      <a:r>
                        <a:rPr lang="es-ES" sz="1200" dirty="0">
                          <a:effectLst/>
                          <a:latin typeface="+mn-lt"/>
                        </a:rPr>
                        <a:t>)</a:t>
                      </a:r>
                    </a:p>
                  </a:txBody>
                  <a:tcPr marL="47625" marR="47625" marT="0" marB="0">
                    <a:lnL>
                      <a:noFill/>
                    </a:lnL>
                    <a:lnR>
                      <a:noFill/>
                    </a:lnR>
                    <a:lnT>
                      <a:noFill/>
                    </a:lnT>
                    <a:lnB>
                      <a:noFill/>
                    </a:lnB>
                  </a:tcPr>
                </a:tc>
                <a:extLst>
                  <a:ext uri="{0D108BD9-81ED-4DB2-BD59-A6C34878D82A}">
                    <a16:rowId xmlns:a16="http://schemas.microsoft.com/office/drawing/2014/main" val="2368609940"/>
                  </a:ext>
                </a:extLst>
              </a:tr>
            </a:tbl>
          </a:graphicData>
        </a:graphic>
      </p:graphicFrame>
      <p:sp>
        <p:nvSpPr>
          <p:cNvPr id="5" name="CuadroTexto 4">
            <a:extLst>
              <a:ext uri="{FF2B5EF4-FFF2-40B4-BE49-F238E27FC236}">
                <a16:creationId xmlns:a16="http://schemas.microsoft.com/office/drawing/2014/main" id="{7E5F633B-0B19-7F91-B0A8-EC264FE3F291}"/>
              </a:ext>
            </a:extLst>
          </p:cNvPr>
          <p:cNvSpPr txBox="1"/>
          <p:nvPr/>
        </p:nvSpPr>
        <p:spPr>
          <a:xfrm>
            <a:off x="412591" y="5169600"/>
            <a:ext cx="2510913" cy="1278235"/>
          </a:xfrm>
          <a:prstGeom prst="rect">
            <a:avLst/>
          </a:prstGeom>
          <a:noFill/>
        </p:spPr>
        <p:txBody>
          <a:bodyPr wrap="square" rtlCol="0">
            <a:spAutoFit/>
          </a:bodyPr>
          <a:lstStyle/>
          <a:p>
            <a:pPr>
              <a:lnSpc>
                <a:spcPct val="150000"/>
              </a:lnSpc>
            </a:pPr>
            <a:r>
              <a:rPr lang="es-ES" sz="1200" b="1" dirty="0"/>
              <a:t>Peso de los enlaces:</a:t>
            </a:r>
          </a:p>
          <a:p>
            <a:pPr marL="285750" indent="-285750">
              <a:lnSpc>
                <a:spcPct val="150000"/>
              </a:lnSpc>
              <a:buFont typeface="Arial" panose="020B0604020202020204" pitchFamily="34" charset="0"/>
              <a:buChar char="•"/>
            </a:pPr>
            <a:r>
              <a:rPr lang="es-ES" sz="1350" dirty="0"/>
              <a:t>Trader A - Trader B: 1</a:t>
            </a:r>
          </a:p>
          <a:p>
            <a:pPr marL="285750" indent="-285750">
              <a:lnSpc>
                <a:spcPct val="150000"/>
              </a:lnSpc>
              <a:buFont typeface="Arial" panose="020B0604020202020204" pitchFamily="34" charset="0"/>
              <a:buChar char="•"/>
            </a:pPr>
            <a:r>
              <a:rPr lang="es-ES" sz="1350" dirty="0"/>
              <a:t>Trader A - Trader C: 1</a:t>
            </a:r>
          </a:p>
          <a:p>
            <a:pPr marL="285750" indent="-285750">
              <a:lnSpc>
                <a:spcPct val="150000"/>
              </a:lnSpc>
              <a:buFont typeface="Arial" panose="020B0604020202020204" pitchFamily="34" charset="0"/>
              <a:buChar char="•"/>
            </a:pPr>
            <a:r>
              <a:rPr lang="es-ES" sz="1350" dirty="0"/>
              <a:t>Trader B - Trader C: 1</a:t>
            </a:r>
          </a:p>
        </p:txBody>
      </p:sp>
    </p:spTree>
    <p:extLst>
      <p:ext uri="{BB962C8B-B14F-4D97-AF65-F5344CB8AC3E}">
        <p14:creationId xmlns:p14="http://schemas.microsoft.com/office/powerpoint/2010/main" val="513352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80" name="Tabla 79">
            <a:extLst>
              <a:ext uri="{FF2B5EF4-FFF2-40B4-BE49-F238E27FC236}">
                <a16:creationId xmlns:a16="http://schemas.microsoft.com/office/drawing/2014/main" id="{B195F624-0132-A3E6-5209-56F3A162645D}"/>
              </a:ext>
            </a:extLst>
          </p:cNvPr>
          <p:cNvGraphicFramePr>
            <a:graphicFrameLocks noGrp="1"/>
          </p:cNvGraphicFramePr>
          <p:nvPr>
            <p:extLst>
              <p:ext uri="{D42A27DB-BD31-4B8C-83A1-F6EECF244321}">
                <p14:modId xmlns:p14="http://schemas.microsoft.com/office/powerpoint/2010/main" val="3089799200"/>
              </p:ext>
            </p:extLst>
          </p:nvPr>
        </p:nvGraphicFramePr>
        <p:xfrm>
          <a:off x="8151524" y="4121366"/>
          <a:ext cx="3786423" cy="2286000"/>
        </p:xfrm>
        <a:graphic>
          <a:graphicData uri="http://schemas.openxmlformats.org/drawingml/2006/table">
            <a:tbl>
              <a:tblPr/>
              <a:tblGrid>
                <a:gridCol w="3786423">
                  <a:extLst>
                    <a:ext uri="{9D8B030D-6E8A-4147-A177-3AD203B41FA5}">
                      <a16:colId xmlns:a16="http://schemas.microsoft.com/office/drawing/2014/main" val="360019895"/>
                    </a:ext>
                  </a:extLst>
                </a:gridCol>
              </a:tblGrid>
              <a:tr h="0">
                <a:tc>
                  <a:txBody>
                    <a:bodyPr/>
                    <a:lstStyle/>
                    <a:p>
                      <a:r>
                        <a:rPr lang="es-ES" sz="1150" dirty="0">
                          <a:effectLst/>
                          <a:latin typeface="+mn-lt"/>
                        </a:rPr>
                        <a:t>val </a:t>
                      </a:r>
                      <a:r>
                        <a:rPr lang="es-ES" sz="1150" dirty="0" err="1">
                          <a:effectLst/>
                          <a:latin typeface="+mn-lt"/>
                        </a:rPr>
                        <a:t>queueMapTraderInfo</a:t>
                      </a:r>
                      <a:r>
                        <a:rPr lang="es-ES" sz="1150" dirty="0">
                          <a:effectLst/>
                          <a:latin typeface="+mn-lt"/>
                        </a:rPr>
                        <a:t> = </a:t>
                      </a:r>
                      <a:r>
                        <a:rPr lang="es-ES" sz="1150" dirty="0" err="1">
                          <a:effectLst/>
                          <a:latin typeface="+mn-lt"/>
                        </a:rPr>
                        <a:t>traderInfo</a:t>
                      </a:r>
                      <a:r>
                        <a:rPr lang="es-ES" sz="1150" dirty="0">
                          <a:effectLst/>
                          <a:latin typeface="+mn-lt"/>
                        </a:rPr>
                        <a:t> </a:t>
                      </a:r>
                    </a:p>
                    <a:p>
                      <a:r>
                        <a:rPr lang="es-ES" sz="1150" dirty="0">
                          <a:effectLst/>
                          <a:latin typeface="+mn-lt"/>
                        </a:rPr>
                        <a:t>   .</a:t>
                      </a:r>
                      <a:r>
                        <a:rPr lang="es-ES" sz="1150" dirty="0" err="1">
                          <a:effectLst/>
                          <a:latin typeface="+mn-lt"/>
                        </a:rPr>
                        <a:t>groupBy</a:t>
                      </a:r>
                      <a:r>
                        <a:rPr lang="es-ES" sz="1150" dirty="0">
                          <a:effectLst/>
                          <a:latin typeface="+mn-lt"/>
                        </a:rPr>
                        <a:t>(</a:t>
                      </a:r>
                      <a:r>
                        <a:rPr lang="es-ES" sz="1150" dirty="0" err="1">
                          <a:effectLst/>
                          <a:latin typeface="+mn-lt"/>
                        </a:rPr>
                        <a:t>traderInfo</a:t>
                      </a:r>
                      <a:r>
                        <a:rPr lang="es-ES" sz="1150" dirty="0">
                          <a:effectLst/>
                          <a:latin typeface="+mn-lt"/>
                        </a:rPr>
                        <a:t> =&gt; </a:t>
                      </a:r>
                      <a:r>
                        <a:rPr lang="es-ES" sz="1150" dirty="0" err="1">
                          <a:effectLst/>
                          <a:latin typeface="+mn-lt"/>
                        </a:rPr>
                        <a:t>traderInfo.toNode</a:t>
                      </a:r>
                      <a:r>
                        <a:rPr lang="es-ES" sz="1150" dirty="0">
                          <a:effectLst/>
                          <a:latin typeface="+mn-lt"/>
                        </a:rPr>
                        <a:t>) </a:t>
                      </a:r>
                    </a:p>
                    <a:p>
                      <a:r>
                        <a:rPr lang="es-ES" sz="1150" dirty="0">
                          <a:effectLst/>
                          <a:latin typeface="+mn-lt"/>
                        </a:rPr>
                        <a:t>   .</a:t>
                      </a:r>
                      <a:r>
                        <a:rPr lang="es-ES" sz="1150" dirty="0" err="1">
                          <a:effectLst/>
                          <a:latin typeface="+mn-lt"/>
                        </a:rPr>
                        <a:t>map</a:t>
                      </a:r>
                      <a:r>
                        <a:rPr lang="es-ES" sz="1150" dirty="0">
                          <a:effectLst/>
                          <a:latin typeface="+mn-lt"/>
                        </a:rPr>
                        <a:t>(</a:t>
                      </a:r>
                      <a:r>
                        <a:rPr lang="es-ES" sz="1150" dirty="0" err="1">
                          <a:effectLst/>
                          <a:latin typeface="+mn-lt"/>
                        </a:rPr>
                        <a:t>tup</a:t>
                      </a:r>
                      <a:r>
                        <a:rPr lang="es-ES" sz="1150" dirty="0">
                          <a:effectLst/>
                          <a:latin typeface="+mn-lt"/>
                        </a:rPr>
                        <a:t> =&gt; (tup._1, tup._2</a:t>
                      </a:r>
                    </a:p>
                    <a:p>
                      <a:r>
                        <a:rPr lang="es-ES" sz="1150" dirty="0">
                          <a:effectLst/>
                          <a:latin typeface="+mn-lt"/>
                        </a:rPr>
                        <a:t>              .foldLeft(0)(_ + _.</a:t>
                      </a:r>
                      <a:r>
                        <a:rPr lang="es-ES" sz="1150" dirty="0" err="1">
                          <a:effectLst/>
                          <a:latin typeface="+mn-lt"/>
                        </a:rPr>
                        <a:t>nTransaction</a:t>
                      </a:r>
                      <a:r>
                        <a:rPr lang="es-ES" sz="1150" dirty="0">
                          <a:effectLst/>
                          <a:latin typeface="+mn-lt"/>
                        </a:rPr>
                        <a:t>), </a:t>
                      </a:r>
                    </a:p>
                    <a:p>
                      <a:r>
                        <a:rPr lang="es-ES" sz="1150" dirty="0">
                          <a:effectLst/>
                          <a:latin typeface="+mn-lt"/>
                        </a:rPr>
                        <a:t>           tup._2.foldLeft(</a:t>
                      </a:r>
                      <a:r>
                        <a:rPr lang="es-ES" sz="1150" dirty="0" err="1">
                          <a:effectLst/>
                          <a:latin typeface="+mn-lt"/>
                        </a:rPr>
                        <a:t>BigDecimal</a:t>
                      </a:r>
                      <a:r>
                        <a:rPr lang="es-ES" sz="1150" dirty="0">
                          <a:effectLst/>
                          <a:latin typeface="+mn-lt"/>
                        </a:rPr>
                        <a:t>(0))(_ +</a:t>
                      </a:r>
                    </a:p>
                    <a:p>
                      <a:r>
                        <a:rPr lang="es-ES" sz="1150" dirty="0">
                          <a:effectLst/>
                          <a:latin typeface="+mn-lt"/>
                        </a:rPr>
                        <a:t>              _.</a:t>
                      </a:r>
                      <a:r>
                        <a:rPr lang="es-ES" sz="1150" dirty="0" err="1">
                          <a:effectLst/>
                          <a:latin typeface="+mn-lt"/>
                        </a:rPr>
                        <a:t>priceUSD</a:t>
                      </a:r>
                      <a:r>
                        <a:rPr lang="es-ES" sz="1150" dirty="0">
                          <a:effectLst/>
                          <a:latin typeface="+mn-lt"/>
                        </a:rPr>
                        <a:t>)))</a:t>
                      </a:r>
                    </a:p>
                    <a:p>
                      <a:r>
                        <a:rPr lang="es-ES" sz="1150" dirty="0">
                          <a:effectLst/>
                          <a:latin typeface="+mn-lt"/>
                        </a:rPr>
                        <a:t>   .</a:t>
                      </a:r>
                      <a:r>
                        <a:rPr lang="es-ES" sz="1150" dirty="0" err="1">
                          <a:effectLst/>
                          <a:latin typeface="+mn-lt"/>
                        </a:rPr>
                        <a:t>iterator.map</a:t>
                      </a:r>
                      <a:r>
                        <a:rPr lang="es-ES" sz="1150" dirty="0">
                          <a:effectLst/>
                          <a:latin typeface="+mn-lt"/>
                        </a:rPr>
                        <a:t>(c =&gt; c._1 -&gt; (c._2, c._3)).</a:t>
                      </a:r>
                      <a:r>
                        <a:rPr lang="es-ES" sz="1150" dirty="0" err="1">
                          <a:effectLst/>
                          <a:latin typeface="+mn-lt"/>
                        </a:rPr>
                        <a:t>toMap</a:t>
                      </a:r>
                      <a:r>
                        <a:rPr lang="es-ES" sz="1150" dirty="0">
                          <a:effectLst/>
                          <a:latin typeface="+mn-lt"/>
                        </a:rPr>
                        <a:t> </a:t>
                      </a:r>
                    </a:p>
                    <a:p>
                      <a:endParaRPr lang="es-ES" sz="1150" dirty="0">
                        <a:effectLst/>
                        <a:latin typeface="+mn-lt"/>
                      </a:endParaRPr>
                    </a:p>
                    <a:p>
                      <a:r>
                        <a:rPr lang="es-ES" sz="1150" dirty="0">
                          <a:effectLst/>
                          <a:latin typeface="+mn-lt"/>
                        </a:rPr>
                        <a:t>val </a:t>
                      </a:r>
                      <a:r>
                        <a:rPr lang="es-ES" sz="1150" dirty="0" err="1">
                          <a:effectLst/>
                          <a:latin typeface="+mn-lt"/>
                        </a:rPr>
                        <a:t>sold</a:t>
                      </a:r>
                      <a:r>
                        <a:rPr lang="es-ES" sz="1150" dirty="0">
                          <a:effectLst/>
                          <a:latin typeface="+mn-lt"/>
                        </a:rPr>
                        <a:t> = </a:t>
                      </a:r>
                      <a:r>
                        <a:rPr lang="es-ES" sz="1150" dirty="0" err="1">
                          <a:effectLst/>
                          <a:latin typeface="+mn-lt"/>
                        </a:rPr>
                        <a:t>queueMapTraderInfo</a:t>
                      </a:r>
                      <a:endParaRPr lang="es-ES" sz="1150" dirty="0">
                        <a:effectLst/>
                        <a:latin typeface="+mn-lt"/>
                      </a:endParaRPr>
                    </a:p>
                    <a:p>
                      <a:r>
                        <a:rPr lang="es-ES" sz="1150" dirty="0">
                          <a:effectLst/>
                          <a:latin typeface="+mn-lt"/>
                        </a:rPr>
                        <a:t>    .</a:t>
                      </a:r>
                      <a:r>
                        <a:rPr lang="es-ES" sz="1150" dirty="0" err="1">
                          <a:effectLst/>
                          <a:latin typeface="+mn-lt"/>
                        </a:rPr>
                        <a:t>getOrElse</a:t>
                      </a:r>
                      <a:r>
                        <a:rPr lang="es-ES" sz="1150" dirty="0">
                          <a:effectLst/>
                          <a:latin typeface="+mn-lt"/>
                        </a:rPr>
                        <a:t>(“</a:t>
                      </a:r>
                      <a:r>
                        <a:rPr lang="es-ES" sz="1150" dirty="0" err="1">
                          <a:effectLst/>
                          <a:latin typeface="+mn-lt"/>
                        </a:rPr>
                        <a:t>seller</a:t>
                      </a:r>
                      <a:r>
                        <a:rPr lang="es-ES" sz="1150" dirty="0">
                          <a:effectLst/>
                          <a:latin typeface="+mn-lt"/>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150" dirty="0">
                          <a:effectLst/>
                          <a:latin typeface="+mn-lt"/>
                        </a:rPr>
                        <a:t>val </a:t>
                      </a:r>
                      <a:r>
                        <a:rPr lang="es-ES" sz="1150" dirty="0" err="1">
                          <a:effectLst/>
                          <a:latin typeface="+mn-lt"/>
                        </a:rPr>
                        <a:t>sold</a:t>
                      </a:r>
                      <a:r>
                        <a:rPr lang="es-ES" sz="1150" dirty="0">
                          <a:effectLst/>
                          <a:latin typeface="+mn-lt"/>
                        </a:rPr>
                        <a:t> = </a:t>
                      </a:r>
                      <a:r>
                        <a:rPr lang="es-ES" sz="1150" dirty="0" err="1">
                          <a:effectLst/>
                          <a:latin typeface="+mn-lt"/>
                        </a:rPr>
                        <a:t>queueMapTraderInfo</a:t>
                      </a:r>
                      <a:endParaRPr lang="es-ES" sz="115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150" dirty="0">
                          <a:effectLst/>
                          <a:latin typeface="+mn-lt"/>
                        </a:rPr>
                        <a:t>    .</a:t>
                      </a:r>
                      <a:r>
                        <a:rPr lang="es-ES" sz="1150" dirty="0" err="1">
                          <a:effectLst/>
                          <a:latin typeface="+mn-lt"/>
                        </a:rPr>
                        <a:t>getOrElse</a:t>
                      </a:r>
                      <a:r>
                        <a:rPr lang="es-ES" sz="1150" dirty="0">
                          <a:effectLst/>
                          <a:latin typeface="+mn-lt"/>
                        </a:rPr>
                        <a:t>(“</a:t>
                      </a:r>
                      <a:r>
                        <a:rPr lang="es-ES" sz="1150" dirty="0" err="1">
                          <a:effectLst/>
                          <a:latin typeface="+mn-lt"/>
                        </a:rPr>
                        <a:t>seller</a:t>
                      </a:r>
                      <a:r>
                        <a:rPr lang="es-ES" sz="1150" dirty="0">
                          <a:effectLst/>
                          <a:latin typeface="+mn-lt"/>
                        </a:rPr>
                        <a:t>”, 0)</a:t>
                      </a:r>
                    </a:p>
                    <a:p>
                      <a:endParaRPr lang="es-ES" sz="1200" dirty="0">
                        <a:effectLst/>
                        <a:latin typeface="+mn-lt"/>
                      </a:endParaRPr>
                    </a:p>
                  </a:txBody>
                  <a:tcPr marL="47625" marR="47625" marT="0" marB="0">
                    <a:lnL>
                      <a:noFill/>
                    </a:lnL>
                    <a:lnR>
                      <a:noFill/>
                    </a:lnR>
                    <a:lnT>
                      <a:noFill/>
                    </a:lnT>
                    <a:lnB>
                      <a:noFill/>
                    </a:lnB>
                  </a:tcPr>
                </a:tc>
                <a:extLst>
                  <a:ext uri="{0D108BD9-81ED-4DB2-BD59-A6C34878D82A}">
                    <a16:rowId xmlns:a16="http://schemas.microsoft.com/office/drawing/2014/main" val="703683470"/>
                  </a:ext>
                </a:extLst>
              </a:tr>
            </a:tbl>
          </a:graphicData>
        </a:graphic>
      </p:graphicFrame>
      <p:sp>
        <p:nvSpPr>
          <p:cNvPr id="64" name="CuadroTexto 63">
            <a:extLst>
              <a:ext uri="{FF2B5EF4-FFF2-40B4-BE49-F238E27FC236}">
                <a16:creationId xmlns:a16="http://schemas.microsoft.com/office/drawing/2014/main" id="{138A2C9F-6348-398D-F683-DCAEAA66C4F3}"/>
              </a:ext>
            </a:extLst>
          </p:cNvPr>
          <p:cNvSpPr txBox="1"/>
          <p:nvPr/>
        </p:nvSpPr>
        <p:spPr>
          <a:xfrm>
            <a:off x="8106939" y="2895152"/>
            <a:ext cx="3534933" cy="1200329"/>
          </a:xfrm>
          <a:prstGeom prst="rect">
            <a:avLst/>
          </a:prstGeom>
          <a:noFill/>
        </p:spPr>
        <p:txBody>
          <a:bodyPr wrap="square" rtlCol="0">
            <a:spAutoFit/>
          </a:bodyPr>
          <a:lstStyle/>
          <a:p>
            <a:pPr marL="342900" indent="-342900" algn="just">
              <a:buFont typeface="+mj-lt"/>
              <a:buAutoNum type="arabicPeriod"/>
            </a:pPr>
            <a:r>
              <a:rPr lang="es-ES" sz="1200" dirty="0"/>
              <a:t>Leer mensajes de la cola de cada trader</a:t>
            </a:r>
          </a:p>
          <a:p>
            <a:pPr marL="342900" indent="-342900" algn="just">
              <a:buFont typeface="+mj-lt"/>
              <a:buAutoNum type="arabicPeriod"/>
            </a:pPr>
            <a:r>
              <a:rPr lang="es-ES" sz="1200" dirty="0"/>
              <a:t>Agrupar por ”</a:t>
            </a:r>
            <a:r>
              <a:rPr lang="es-ES" sz="1200" dirty="0" err="1"/>
              <a:t>buyer</a:t>
            </a:r>
            <a:r>
              <a:rPr lang="es-ES" sz="1200" dirty="0"/>
              <a:t>” y “</a:t>
            </a:r>
            <a:r>
              <a:rPr lang="es-ES" sz="1200" dirty="0" err="1"/>
              <a:t>seller</a:t>
            </a:r>
            <a:r>
              <a:rPr lang="es-ES" sz="1200" dirty="0"/>
              <a:t>”</a:t>
            </a:r>
          </a:p>
          <a:p>
            <a:pPr marL="342900" indent="-342900" algn="just">
              <a:buFont typeface="+mj-lt"/>
              <a:buAutoNum type="arabicPeriod"/>
            </a:pPr>
            <a:r>
              <a:rPr lang="es-ES" sz="1200" dirty="0"/>
              <a:t>El número de mensajes de tipo “</a:t>
            </a:r>
            <a:r>
              <a:rPr lang="es-ES" sz="1200" dirty="0" err="1"/>
              <a:t>buyer</a:t>
            </a:r>
            <a:r>
              <a:rPr lang="es-ES" sz="1200" dirty="0"/>
              <a:t>” y “</a:t>
            </a:r>
            <a:r>
              <a:rPr lang="es-ES" sz="1200" dirty="0" err="1"/>
              <a:t>seller</a:t>
            </a:r>
            <a:r>
              <a:rPr lang="es-ES" sz="1200" dirty="0"/>
              <a:t>” agregados indica la cantidad de NFTs que un nodo ha vendido y comprado, su poder </a:t>
            </a:r>
          </a:p>
        </p:txBody>
      </p:sp>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Algoritmos desarrollados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Poder de los nodos Trader</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61C54D1E-941D-3DA4-D66F-854F2F68A7A1}"/>
              </a:ext>
            </a:extLst>
          </p:cNvPr>
          <p:cNvSpPr txBox="1"/>
          <p:nvPr/>
        </p:nvSpPr>
        <p:spPr>
          <a:xfrm>
            <a:off x="5802659" y="2211276"/>
            <a:ext cx="1012635" cy="430887"/>
          </a:xfrm>
          <a:prstGeom prst="rect">
            <a:avLst/>
          </a:prstGeom>
          <a:noFill/>
        </p:spPr>
        <p:txBody>
          <a:bodyPr wrap="square" rtlCol="0">
            <a:spAutoFit/>
          </a:bodyPr>
          <a:lstStyle/>
          <a:p>
            <a:pPr>
              <a:lnSpc>
                <a:spcPct val="150000"/>
              </a:lnSpc>
            </a:pPr>
            <a:r>
              <a:rPr lang="es-ES" sz="1600" b="1" dirty="0"/>
              <a:t>Paso 1</a:t>
            </a:r>
            <a:endParaRPr lang="es-ES" b="1" dirty="0"/>
          </a:p>
        </p:txBody>
      </p:sp>
      <p:sp>
        <p:nvSpPr>
          <p:cNvPr id="20" name="CuadroTexto 19">
            <a:extLst>
              <a:ext uri="{FF2B5EF4-FFF2-40B4-BE49-F238E27FC236}">
                <a16:creationId xmlns:a16="http://schemas.microsoft.com/office/drawing/2014/main" id="{54CE117B-EF9D-C718-6DEC-5B806EEE782C}"/>
              </a:ext>
            </a:extLst>
          </p:cNvPr>
          <p:cNvSpPr txBox="1"/>
          <p:nvPr/>
        </p:nvSpPr>
        <p:spPr>
          <a:xfrm>
            <a:off x="9405490" y="2211275"/>
            <a:ext cx="1012635" cy="430887"/>
          </a:xfrm>
          <a:prstGeom prst="rect">
            <a:avLst/>
          </a:prstGeom>
          <a:noFill/>
        </p:spPr>
        <p:txBody>
          <a:bodyPr wrap="square" rtlCol="0">
            <a:spAutoFit/>
          </a:bodyPr>
          <a:lstStyle/>
          <a:p>
            <a:pPr>
              <a:lnSpc>
                <a:spcPct val="150000"/>
              </a:lnSpc>
            </a:pPr>
            <a:r>
              <a:rPr lang="es-ES" sz="1600" b="1" dirty="0"/>
              <a:t>Paso 2</a:t>
            </a:r>
            <a:endParaRPr lang="es-ES" b="1" dirty="0"/>
          </a:p>
        </p:txBody>
      </p:sp>
      <p:sp>
        <p:nvSpPr>
          <p:cNvPr id="41" name="Rectángulo 40">
            <a:extLst>
              <a:ext uri="{FF2B5EF4-FFF2-40B4-BE49-F238E27FC236}">
                <a16:creationId xmlns:a16="http://schemas.microsoft.com/office/drawing/2014/main" id="{D4FFE5D2-89A3-2DBE-1070-47040C13C7CB}"/>
              </a:ext>
            </a:extLst>
          </p:cNvPr>
          <p:cNvSpPr/>
          <p:nvPr/>
        </p:nvSpPr>
        <p:spPr>
          <a:xfrm>
            <a:off x="4358861"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4743AC52-A7E7-CC35-23DB-5E1DB98B322F}"/>
              </a:ext>
            </a:extLst>
          </p:cNvPr>
          <p:cNvSpPr/>
          <p:nvPr/>
        </p:nvSpPr>
        <p:spPr>
          <a:xfrm>
            <a:off x="8094122"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8216F2DE-1FD6-0C50-562C-26C5442C5D04}"/>
              </a:ext>
            </a:extLst>
          </p:cNvPr>
          <p:cNvSpPr/>
          <p:nvPr/>
        </p:nvSpPr>
        <p:spPr>
          <a:xfrm>
            <a:off x="8075220" y="2149290"/>
            <a:ext cx="3828178" cy="4258180"/>
          </a:xfrm>
          <a:prstGeom prst="rect">
            <a:avLst/>
          </a:prstGeom>
          <a:solidFill>
            <a:schemeClr val="lt1">
              <a:alpha val="72957"/>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2" name="CuadroTexto 1">
            <a:extLst>
              <a:ext uri="{FF2B5EF4-FFF2-40B4-BE49-F238E27FC236}">
                <a16:creationId xmlns:a16="http://schemas.microsoft.com/office/drawing/2014/main" id="{9330FC42-3F7F-46B0-6AA4-E514A445C628}"/>
              </a:ext>
            </a:extLst>
          </p:cNvPr>
          <p:cNvSpPr txBox="1"/>
          <p:nvPr/>
        </p:nvSpPr>
        <p:spPr>
          <a:xfrm>
            <a:off x="369152" y="1536573"/>
            <a:ext cx="10139343" cy="430887"/>
          </a:xfrm>
          <a:prstGeom prst="rect">
            <a:avLst/>
          </a:prstGeom>
          <a:noFill/>
        </p:spPr>
        <p:txBody>
          <a:bodyPr wrap="square" rtlCol="0">
            <a:spAutoFit/>
          </a:bodyPr>
          <a:lstStyle/>
          <a:p>
            <a:pPr>
              <a:lnSpc>
                <a:spcPct val="150000"/>
              </a:lnSpc>
            </a:pPr>
            <a:r>
              <a:rPr lang="es-ES" sz="1600" b="1" dirty="0"/>
              <a:t>Análisis temporal con una ventana que incluye los 2 instantes t=0 y t=1</a:t>
            </a:r>
            <a:endParaRPr lang="es-ES" b="1" dirty="0"/>
          </a:p>
        </p:txBody>
      </p:sp>
      <p:grpSp>
        <p:nvGrpSpPr>
          <p:cNvPr id="35" name="Grupo 34">
            <a:extLst>
              <a:ext uri="{FF2B5EF4-FFF2-40B4-BE49-F238E27FC236}">
                <a16:creationId xmlns:a16="http://schemas.microsoft.com/office/drawing/2014/main" id="{22E4B409-B6D5-5617-9451-154900A839CA}"/>
              </a:ext>
            </a:extLst>
          </p:cNvPr>
          <p:cNvGrpSpPr/>
          <p:nvPr/>
        </p:nvGrpSpPr>
        <p:grpSpPr>
          <a:xfrm>
            <a:off x="5789354" y="2916617"/>
            <a:ext cx="1080000" cy="720000"/>
            <a:chOff x="4358555" y="2836659"/>
            <a:chExt cx="1080000" cy="720000"/>
          </a:xfrm>
        </p:grpSpPr>
        <p:sp>
          <p:nvSpPr>
            <p:cNvPr id="36" name="Elipse 35">
              <a:extLst>
                <a:ext uri="{FF2B5EF4-FFF2-40B4-BE49-F238E27FC236}">
                  <a16:creationId xmlns:a16="http://schemas.microsoft.com/office/drawing/2014/main" id="{C956203C-F2A4-2AA7-2412-411D58389D43}"/>
                </a:ext>
              </a:extLst>
            </p:cNvPr>
            <p:cNvSpPr>
              <a:spLocks/>
            </p:cNvSpPr>
            <p:nvPr/>
          </p:nvSpPr>
          <p:spPr>
            <a:xfrm>
              <a:off x="4409050" y="2836659"/>
              <a:ext cx="720000" cy="72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1400" dirty="0"/>
            </a:p>
          </p:txBody>
        </p:sp>
        <p:sp>
          <p:nvSpPr>
            <p:cNvPr id="37" name="CuadroTexto 36">
              <a:extLst>
                <a:ext uri="{FF2B5EF4-FFF2-40B4-BE49-F238E27FC236}">
                  <a16:creationId xmlns:a16="http://schemas.microsoft.com/office/drawing/2014/main" id="{58D907C0-B4D4-9B98-7C19-65BC7B54331D}"/>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A</a:t>
              </a:r>
            </a:p>
          </p:txBody>
        </p:sp>
      </p:grpSp>
      <p:grpSp>
        <p:nvGrpSpPr>
          <p:cNvPr id="16" name="Grupo 15">
            <a:extLst>
              <a:ext uri="{FF2B5EF4-FFF2-40B4-BE49-F238E27FC236}">
                <a16:creationId xmlns:a16="http://schemas.microsoft.com/office/drawing/2014/main" id="{F45AAECE-F47F-B76D-F231-6928B3C2AF9B}"/>
              </a:ext>
            </a:extLst>
          </p:cNvPr>
          <p:cNvGrpSpPr/>
          <p:nvPr/>
        </p:nvGrpSpPr>
        <p:grpSpPr>
          <a:xfrm>
            <a:off x="7197512" y="4911941"/>
            <a:ext cx="1080000" cy="720000"/>
            <a:chOff x="4358555" y="2836659"/>
            <a:chExt cx="1080000" cy="720000"/>
          </a:xfrm>
        </p:grpSpPr>
        <p:sp>
          <p:nvSpPr>
            <p:cNvPr id="22" name="Elipse 21">
              <a:extLst>
                <a:ext uri="{FF2B5EF4-FFF2-40B4-BE49-F238E27FC236}">
                  <a16:creationId xmlns:a16="http://schemas.microsoft.com/office/drawing/2014/main" id="{2F4D6348-E046-4839-C636-1CF309AAAD28}"/>
                </a:ext>
              </a:extLst>
            </p:cNvPr>
            <p:cNvSpPr>
              <a:spLocks/>
            </p:cNvSpPr>
            <p:nvPr/>
          </p:nvSpPr>
          <p:spPr>
            <a:xfrm>
              <a:off x="4409050" y="2836659"/>
              <a:ext cx="720000" cy="72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rgbClr val="42B67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sz="1400" dirty="0"/>
            </a:p>
          </p:txBody>
        </p:sp>
        <p:sp>
          <p:nvSpPr>
            <p:cNvPr id="23" name="CuadroTexto 22">
              <a:extLst>
                <a:ext uri="{FF2B5EF4-FFF2-40B4-BE49-F238E27FC236}">
                  <a16:creationId xmlns:a16="http://schemas.microsoft.com/office/drawing/2014/main" id="{29E39C25-F73D-C208-96E3-3841E0DA2654}"/>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C</a:t>
              </a:r>
            </a:p>
          </p:txBody>
        </p:sp>
      </p:grpSp>
      <p:sp>
        <p:nvSpPr>
          <p:cNvPr id="9" name="Rectángulo 8">
            <a:extLst>
              <a:ext uri="{FF2B5EF4-FFF2-40B4-BE49-F238E27FC236}">
                <a16:creationId xmlns:a16="http://schemas.microsoft.com/office/drawing/2014/main" id="{0EEF2591-28B8-85EE-7329-D77266E19A67}"/>
              </a:ext>
            </a:extLst>
          </p:cNvPr>
          <p:cNvSpPr/>
          <p:nvPr/>
        </p:nvSpPr>
        <p:spPr>
          <a:xfrm>
            <a:off x="5836249" y="5927606"/>
            <a:ext cx="723600" cy="252000"/>
          </a:xfrm>
          <a:prstGeom prst="rect">
            <a:avLst/>
          </a:prstGeom>
          <a:solidFill>
            <a:srgbClr val="36B2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1</a:t>
            </a:r>
          </a:p>
        </p:txBody>
      </p:sp>
      <p:sp>
        <p:nvSpPr>
          <p:cNvPr id="18" name="Rectángulo 17">
            <a:extLst>
              <a:ext uri="{FF2B5EF4-FFF2-40B4-BE49-F238E27FC236}">
                <a16:creationId xmlns:a16="http://schemas.microsoft.com/office/drawing/2014/main" id="{D0A9F5F4-1BDA-E741-C769-A59744EAFE2E}"/>
              </a:ext>
            </a:extLst>
          </p:cNvPr>
          <p:cNvSpPr/>
          <p:nvPr/>
        </p:nvSpPr>
        <p:spPr>
          <a:xfrm>
            <a:off x="4443542" y="3150983"/>
            <a:ext cx="723600" cy="252000"/>
          </a:xfrm>
          <a:prstGeom prst="rect">
            <a:avLst/>
          </a:prstGeom>
          <a:solidFill>
            <a:srgbClr val="49A3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2</a:t>
            </a:r>
          </a:p>
        </p:txBody>
      </p:sp>
      <p:sp>
        <p:nvSpPr>
          <p:cNvPr id="28" name="Rectángulo 27">
            <a:extLst>
              <a:ext uri="{FF2B5EF4-FFF2-40B4-BE49-F238E27FC236}">
                <a16:creationId xmlns:a16="http://schemas.microsoft.com/office/drawing/2014/main" id="{D95CD464-F4D1-E5D9-5D2F-587E12B4626A}"/>
              </a:ext>
            </a:extLst>
          </p:cNvPr>
          <p:cNvSpPr/>
          <p:nvPr/>
        </p:nvSpPr>
        <p:spPr>
          <a:xfrm>
            <a:off x="7236483" y="3148874"/>
            <a:ext cx="723600" cy="252000"/>
          </a:xfrm>
          <a:prstGeom prst="rect">
            <a:avLst/>
          </a:prstGeom>
          <a:solidFill>
            <a:srgbClr val="94AB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3</a:t>
            </a:r>
          </a:p>
        </p:txBody>
      </p:sp>
      <p:cxnSp>
        <p:nvCxnSpPr>
          <p:cNvPr id="29" name="Conector recto de flecha 28">
            <a:extLst>
              <a:ext uri="{FF2B5EF4-FFF2-40B4-BE49-F238E27FC236}">
                <a16:creationId xmlns:a16="http://schemas.microsoft.com/office/drawing/2014/main" id="{694617E9-9BC6-9386-6CEE-4F16153F3FA4}"/>
              </a:ext>
            </a:extLst>
          </p:cNvPr>
          <p:cNvCxnSpPr>
            <a:cxnSpLocks/>
          </p:cNvCxnSpPr>
          <p:nvPr/>
        </p:nvCxnSpPr>
        <p:spPr>
          <a:xfrm flipV="1">
            <a:off x="7610623" y="3757309"/>
            <a:ext cx="0" cy="1080000"/>
          </a:xfrm>
          <a:prstGeom prst="straightConnector1">
            <a:avLst/>
          </a:prstGeom>
          <a:ln w="28575">
            <a:solidFill>
              <a:srgbClr val="94AB3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4" name="Gráfico 33">
            <a:extLst>
              <a:ext uri="{FF2B5EF4-FFF2-40B4-BE49-F238E27FC236}">
                <a16:creationId xmlns:a16="http://schemas.microsoft.com/office/drawing/2014/main" id="{6D622E18-2223-CE1D-9C09-02BAC154A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678" y="2235600"/>
            <a:ext cx="3633964" cy="2714658"/>
          </a:xfrm>
          <a:prstGeom prst="rect">
            <a:avLst/>
          </a:prstGeom>
        </p:spPr>
      </p:pic>
      <p:grpSp>
        <p:nvGrpSpPr>
          <p:cNvPr id="5" name="Grupo 4">
            <a:extLst>
              <a:ext uri="{FF2B5EF4-FFF2-40B4-BE49-F238E27FC236}">
                <a16:creationId xmlns:a16="http://schemas.microsoft.com/office/drawing/2014/main" id="{3788A6F5-0D94-343B-4EE2-D06000016DE6}"/>
              </a:ext>
            </a:extLst>
          </p:cNvPr>
          <p:cNvGrpSpPr/>
          <p:nvPr/>
        </p:nvGrpSpPr>
        <p:grpSpPr>
          <a:xfrm>
            <a:off x="4398842" y="4895813"/>
            <a:ext cx="1080000" cy="720000"/>
            <a:chOff x="4358555" y="2836659"/>
            <a:chExt cx="1080000" cy="720000"/>
          </a:xfrm>
        </p:grpSpPr>
        <p:sp>
          <p:nvSpPr>
            <p:cNvPr id="8" name="Elipse 7">
              <a:extLst>
                <a:ext uri="{FF2B5EF4-FFF2-40B4-BE49-F238E27FC236}">
                  <a16:creationId xmlns:a16="http://schemas.microsoft.com/office/drawing/2014/main" id="{909652A9-CB26-532E-BC2D-82DAB6EFC7BB}"/>
                </a:ext>
              </a:extLst>
            </p:cNvPr>
            <p:cNvSpPr>
              <a:spLocks/>
            </p:cNvSpPr>
            <p:nvPr/>
          </p:nvSpPr>
          <p:spPr>
            <a:xfrm>
              <a:off x="4409050" y="2836659"/>
              <a:ext cx="720000" cy="720000"/>
            </a:xfrm>
            <a:prstGeom prst="ellipse">
              <a:avLst/>
            </a:prstGeom>
            <a:solidFill>
              <a:srgbClr val="00A6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sz="1400" dirty="0"/>
            </a:p>
          </p:txBody>
        </p:sp>
        <p:sp>
          <p:nvSpPr>
            <p:cNvPr id="12" name="CuadroTexto 11">
              <a:extLst>
                <a:ext uri="{FF2B5EF4-FFF2-40B4-BE49-F238E27FC236}">
                  <a16:creationId xmlns:a16="http://schemas.microsoft.com/office/drawing/2014/main" id="{C9075584-F080-1007-4E17-E5BC7C8F74F8}"/>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B</a:t>
              </a:r>
            </a:p>
          </p:txBody>
        </p:sp>
      </p:grpSp>
      <p:cxnSp>
        <p:nvCxnSpPr>
          <p:cNvPr id="31" name="Conector recto de flecha 30">
            <a:extLst>
              <a:ext uri="{FF2B5EF4-FFF2-40B4-BE49-F238E27FC236}">
                <a16:creationId xmlns:a16="http://schemas.microsoft.com/office/drawing/2014/main" id="{49CB6F2D-F450-D774-4569-A1B1054A220E}"/>
              </a:ext>
            </a:extLst>
          </p:cNvPr>
          <p:cNvCxnSpPr>
            <a:cxnSpLocks/>
          </p:cNvCxnSpPr>
          <p:nvPr/>
        </p:nvCxnSpPr>
        <p:spPr>
          <a:xfrm flipV="1">
            <a:off x="5172706" y="3765473"/>
            <a:ext cx="2063777" cy="1234242"/>
          </a:xfrm>
          <a:prstGeom prst="straightConnector1">
            <a:avLst/>
          </a:prstGeom>
          <a:ln w="28575">
            <a:solidFill>
              <a:srgbClr val="94AB3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12CA6E2B-36C8-4E84-FD4F-676E4F4E9DFE}"/>
              </a:ext>
            </a:extLst>
          </p:cNvPr>
          <p:cNvCxnSpPr>
            <a:cxnSpLocks/>
          </p:cNvCxnSpPr>
          <p:nvPr/>
        </p:nvCxnSpPr>
        <p:spPr>
          <a:xfrm flipH="1" flipV="1">
            <a:off x="5168823" y="3757309"/>
            <a:ext cx="2079184" cy="1265396"/>
          </a:xfrm>
          <a:prstGeom prst="straightConnector1">
            <a:avLst/>
          </a:prstGeom>
          <a:ln w="28575">
            <a:solidFill>
              <a:srgbClr val="49A3C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2070780C-7ACB-52C2-2447-D08385F1202C}"/>
              </a:ext>
            </a:extLst>
          </p:cNvPr>
          <p:cNvCxnSpPr/>
          <p:nvPr/>
        </p:nvCxnSpPr>
        <p:spPr>
          <a:xfrm>
            <a:off x="5238327" y="3203913"/>
            <a:ext cx="57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F5B1A1F2-1126-FDC9-8F62-79213376CCCB}"/>
              </a:ext>
            </a:extLst>
          </p:cNvPr>
          <p:cNvCxnSpPr/>
          <p:nvPr/>
        </p:nvCxnSpPr>
        <p:spPr>
          <a:xfrm>
            <a:off x="5238327" y="3351890"/>
            <a:ext cx="57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01E0A6BA-3DDF-77B4-F5A0-889C7C921D13}"/>
              </a:ext>
            </a:extLst>
          </p:cNvPr>
          <p:cNvCxnSpPr>
            <a:cxnSpLocks/>
          </p:cNvCxnSpPr>
          <p:nvPr/>
        </p:nvCxnSpPr>
        <p:spPr>
          <a:xfrm rot="10800000">
            <a:off x="6588430" y="3203030"/>
            <a:ext cx="57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8BCDA464-644F-B457-5297-8F6E99879DE4}"/>
              </a:ext>
            </a:extLst>
          </p:cNvPr>
          <p:cNvCxnSpPr>
            <a:cxnSpLocks/>
          </p:cNvCxnSpPr>
          <p:nvPr/>
        </p:nvCxnSpPr>
        <p:spPr>
          <a:xfrm rot="10800000">
            <a:off x="6588430" y="3351007"/>
            <a:ext cx="57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CuadroTexto 54">
            <a:extLst>
              <a:ext uri="{FF2B5EF4-FFF2-40B4-BE49-F238E27FC236}">
                <a16:creationId xmlns:a16="http://schemas.microsoft.com/office/drawing/2014/main" id="{2DEADB2C-D069-F9B2-A190-4E119DCE47DA}"/>
              </a:ext>
            </a:extLst>
          </p:cNvPr>
          <p:cNvSpPr txBox="1"/>
          <p:nvPr/>
        </p:nvSpPr>
        <p:spPr>
          <a:xfrm>
            <a:off x="4491338" y="2828842"/>
            <a:ext cx="1537297" cy="325089"/>
          </a:xfrm>
          <a:prstGeom prst="rect">
            <a:avLst/>
          </a:prstGeom>
          <a:noFill/>
        </p:spPr>
        <p:txBody>
          <a:bodyPr wrap="square" rtlCol="0">
            <a:spAutoFit/>
          </a:bodyPr>
          <a:lstStyle/>
          <a:p>
            <a:pPr>
              <a:lnSpc>
                <a:spcPct val="150000"/>
              </a:lnSpc>
            </a:pPr>
            <a:r>
              <a:rPr lang="es-ES" sz="1100" b="1" dirty="0"/>
              <a:t>(“</a:t>
            </a:r>
            <a:r>
              <a:rPr lang="es-ES" sz="1100" b="1" dirty="0" err="1"/>
              <a:t>buyer</a:t>
            </a:r>
            <a:r>
              <a:rPr lang="es-ES" sz="1100" b="1" dirty="0"/>
              <a:t>”, </a:t>
            </a:r>
            <a:r>
              <a:rPr lang="es-ES" sz="1100" b="1" dirty="0" err="1"/>
              <a:t>Props</a:t>
            </a:r>
            <a:r>
              <a:rPr lang="es-ES" sz="1100" b="1" dirty="0"/>
              <a:t>)</a:t>
            </a:r>
            <a:endParaRPr lang="es-ES" sz="1200" b="1" dirty="0"/>
          </a:p>
        </p:txBody>
      </p:sp>
      <p:sp>
        <p:nvSpPr>
          <p:cNvPr id="56" name="CuadroTexto 55">
            <a:extLst>
              <a:ext uri="{FF2B5EF4-FFF2-40B4-BE49-F238E27FC236}">
                <a16:creationId xmlns:a16="http://schemas.microsoft.com/office/drawing/2014/main" id="{46721D23-3C6E-D4F4-16F1-9CECB33AE753}"/>
              </a:ext>
            </a:extLst>
          </p:cNvPr>
          <p:cNvSpPr txBox="1"/>
          <p:nvPr/>
        </p:nvSpPr>
        <p:spPr>
          <a:xfrm>
            <a:off x="6503798" y="2843801"/>
            <a:ext cx="1537297" cy="325089"/>
          </a:xfrm>
          <a:prstGeom prst="rect">
            <a:avLst/>
          </a:prstGeom>
          <a:noFill/>
        </p:spPr>
        <p:txBody>
          <a:bodyPr wrap="square" rtlCol="0">
            <a:spAutoFit/>
          </a:bodyPr>
          <a:lstStyle/>
          <a:p>
            <a:pPr>
              <a:lnSpc>
                <a:spcPct val="150000"/>
              </a:lnSpc>
            </a:pPr>
            <a:r>
              <a:rPr lang="es-ES" sz="1100" b="1" dirty="0"/>
              <a:t>(“</a:t>
            </a:r>
            <a:r>
              <a:rPr lang="es-ES" sz="1100" b="1" dirty="0" err="1"/>
              <a:t>buyer</a:t>
            </a:r>
            <a:r>
              <a:rPr lang="es-ES" sz="1100" b="1" dirty="0"/>
              <a:t>”, </a:t>
            </a:r>
            <a:r>
              <a:rPr lang="es-ES" sz="1100" b="1" dirty="0" err="1"/>
              <a:t>Props</a:t>
            </a:r>
            <a:r>
              <a:rPr lang="es-ES" sz="1100" b="1" dirty="0"/>
              <a:t>)</a:t>
            </a:r>
            <a:endParaRPr lang="es-ES" sz="1200" b="1" dirty="0"/>
          </a:p>
        </p:txBody>
      </p:sp>
      <p:sp>
        <p:nvSpPr>
          <p:cNvPr id="57" name="CuadroTexto 56">
            <a:extLst>
              <a:ext uri="{FF2B5EF4-FFF2-40B4-BE49-F238E27FC236}">
                <a16:creationId xmlns:a16="http://schemas.microsoft.com/office/drawing/2014/main" id="{52521BD8-CAA3-F82D-60EC-A47F55F58676}"/>
              </a:ext>
            </a:extLst>
          </p:cNvPr>
          <p:cNvSpPr txBox="1"/>
          <p:nvPr/>
        </p:nvSpPr>
        <p:spPr>
          <a:xfrm>
            <a:off x="4499502" y="3347724"/>
            <a:ext cx="1537297" cy="325089"/>
          </a:xfrm>
          <a:prstGeom prst="rect">
            <a:avLst/>
          </a:prstGeom>
          <a:noFill/>
        </p:spPr>
        <p:txBody>
          <a:bodyPr wrap="square" rtlCol="0">
            <a:spAutoFit/>
          </a:bodyPr>
          <a:lstStyle/>
          <a:p>
            <a:pPr>
              <a:lnSpc>
                <a:spcPct val="150000"/>
              </a:lnSpc>
            </a:pPr>
            <a:r>
              <a:rPr lang="es-ES" sz="1100" b="1" dirty="0"/>
              <a:t>(“</a:t>
            </a:r>
            <a:r>
              <a:rPr lang="es-ES" sz="1100" b="1" dirty="0" err="1"/>
              <a:t>seller</a:t>
            </a:r>
            <a:r>
              <a:rPr lang="es-ES" sz="1100" b="1" dirty="0"/>
              <a:t>”, </a:t>
            </a:r>
            <a:r>
              <a:rPr lang="es-ES" sz="1100" b="1" dirty="0" err="1"/>
              <a:t>Props</a:t>
            </a:r>
            <a:r>
              <a:rPr lang="es-ES" sz="1100" b="1" dirty="0"/>
              <a:t>)</a:t>
            </a:r>
            <a:endParaRPr lang="es-ES" sz="1200" b="1" dirty="0"/>
          </a:p>
        </p:txBody>
      </p:sp>
      <p:sp>
        <p:nvSpPr>
          <p:cNvPr id="59" name="CuadroTexto 58">
            <a:extLst>
              <a:ext uri="{FF2B5EF4-FFF2-40B4-BE49-F238E27FC236}">
                <a16:creationId xmlns:a16="http://schemas.microsoft.com/office/drawing/2014/main" id="{EF0B4B42-A06B-78F4-84C3-542B1D0148D5}"/>
              </a:ext>
            </a:extLst>
          </p:cNvPr>
          <p:cNvSpPr txBox="1"/>
          <p:nvPr/>
        </p:nvSpPr>
        <p:spPr>
          <a:xfrm>
            <a:off x="6504748" y="3345466"/>
            <a:ext cx="1537297" cy="325089"/>
          </a:xfrm>
          <a:prstGeom prst="rect">
            <a:avLst/>
          </a:prstGeom>
          <a:noFill/>
        </p:spPr>
        <p:txBody>
          <a:bodyPr wrap="square" rtlCol="0">
            <a:spAutoFit/>
          </a:bodyPr>
          <a:lstStyle/>
          <a:p>
            <a:pPr>
              <a:lnSpc>
                <a:spcPct val="150000"/>
              </a:lnSpc>
            </a:pPr>
            <a:r>
              <a:rPr lang="es-ES" sz="1100" b="1" dirty="0"/>
              <a:t>(“</a:t>
            </a:r>
            <a:r>
              <a:rPr lang="es-ES" sz="1100" b="1" dirty="0" err="1"/>
              <a:t>seller</a:t>
            </a:r>
            <a:r>
              <a:rPr lang="es-ES" sz="1100" b="1" dirty="0"/>
              <a:t>”, </a:t>
            </a:r>
            <a:r>
              <a:rPr lang="es-ES" sz="1100" b="1" dirty="0" err="1"/>
              <a:t>Props</a:t>
            </a:r>
            <a:r>
              <a:rPr lang="es-ES" sz="1100" b="1" dirty="0"/>
              <a:t>)</a:t>
            </a:r>
            <a:endParaRPr lang="es-ES" sz="1200" b="1" dirty="0"/>
          </a:p>
        </p:txBody>
      </p:sp>
      <p:cxnSp>
        <p:nvCxnSpPr>
          <p:cNvPr id="62" name="Conector recto de flecha 61">
            <a:extLst>
              <a:ext uri="{FF2B5EF4-FFF2-40B4-BE49-F238E27FC236}">
                <a16:creationId xmlns:a16="http://schemas.microsoft.com/office/drawing/2014/main" id="{26087B6E-59AD-2207-22E0-19164EEEF62F}"/>
              </a:ext>
            </a:extLst>
          </p:cNvPr>
          <p:cNvCxnSpPr>
            <a:cxnSpLocks/>
          </p:cNvCxnSpPr>
          <p:nvPr/>
        </p:nvCxnSpPr>
        <p:spPr>
          <a:xfrm flipH="1">
            <a:off x="6198049" y="3757309"/>
            <a:ext cx="11674" cy="2081139"/>
          </a:xfrm>
          <a:prstGeom prst="straightConnector1">
            <a:avLst/>
          </a:prstGeom>
          <a:ln w="28575">
            <a:solidFill>
              <a:srgbClr val="35B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53D6C15A-A7A9-F28F-BB63-477EF19FBA23}"/>
              </a:ext>
            </a:extLst>
          </p:cNvPr>
          <p:cNvCxnSpPr>
            <a:cxnSpLocks/>
          </p:cNvCxnSpPr>
          <p:nvPr/>
        </p:nvCxnSpPr>
        <p:spPr>
          <a:xfrm flipV="1">
            <a:off x="4804129" y="3738380"/>
            <a:ext cx="0" cy="1080000"/>
          </a:xfrm>
          <a:prstGeom prst="straightConnector1">
            <a:avLst/>
          </a:prstGeom>
          <a:ln w="28575">
            <a:solidFill>
              <a:srgbClr val="49A3C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D5F84426-BFB7-A116-DD22-FF2C67F6B0F0}"/>
              </a:ext>
            </a:extLst>
          </p:cNvPr>
          <p:cNvCxnSpPr>
            <a:cxnSpLocks/>
          </p:cNvCxnSpPr>
          <p:nvPr/>
        </p:nvCxnSpPr>
        <p:spPr>
          <a:xfrm flipH="1" flipV="1">
            <a:off x="5139107" y="5498770"/>
            <a:ext cx="607338" cy="388662"/>
          </a:xfrm>
          <a:prstGeom prst="straightConnector1">
            <a:avLst/>
          </a:prstGeom>
          <a:ln w="28575">
            <a:solidFill>
              <a:srgbClr val="35B3A1"/>
            </a:solidFill>
            <a:tailEnd type="triangle"/>
          </a:ln>
        </p:spPr>
        <p:style>
          <a:lnRef idx="1">
            <a:schemeClr val="accent1"/>
          </a:lnRef>
          <a:fillRef idx="0">
            <a:schemeClr val="accent1"/>
          </a:fillRef>
          <a:effectRef idx="0">
            <a:schemeClr val="accent1"/>
          </a:effectRef>
          <a:fontRef idx="minor">
            <a:schemeClr val="tx1"/>
          </a:fontRef>
        </p:style>
      </p:cxnSp>
      <p:sp>
        <p:nvSpPr>
          <p:cNvPr id="70" name="CuadroTexto 69">
            <a:extLst>
              <a:ext uri="{FF2B5EF4-FFF2-40B4-BE49-F238E27FC236}">
                <a16:creationId xmlns:a16="http://schemas.microsoft.com/office/drawing/2014/main" id="{1C2AB566-838F-18DF-007D-6196AEAD43DF}"/>
              </a:ext>
            </a:extLst>
          </p:cNvPr>
          <p:cNvSpPr txBox="1"/>
          <p:nvPr/>
        </p:nvSpPr>
        <p:spPr>
          <a:xfrm rot="5400000">
            <a:off x="3802118" y="4244727"/>
            <a:ext cx="1537297" cy="325089"/>
          </a:xfrm>
          <a:prstGeom prst="rect">
            <a:avLst/>
          </a:prstGeom>
          <a:noFill/>
        </p:spPr>
        <p:txBody>
          <a:bodyPr wrap="square" rtlCol="0">
            <a:spAutoFit/>
          </a:bodyPr>
          <a:lstStyle/>
          <a:p>
            <a:pPr>
              <a:lnSpc>
                <a:spcPct val="150000"/>
              </a:lnSpc>
            </a:pPr>
            <a:r>
              <a:rPr lang="es-ES" sz="1100" b="1" dirty="0"/>
              <a:t>(“</a:t>
            </a:r>
            <a:r>
              <a:rPr lang="es-ES" sz="1100" b="1" dirty="0" err="1"/>
              <a:t>seller</a:t>
            </a:r>
            <a:r>
              <a:rPr lang="es-ES" sz="1100" b="1" dirty="0"/>
              <a:t>”, </a:t>
            </a:r>
            <a:r>
              <a:rPr lang="es-ES" sz="1100" b="1" dirty="0" err="1"/>
              <a:t>Props</a:t>
            </a:r>
            <a:r>
              <a:rPr lang="es-ES" sz="1100" b="1" dirty="0"/>
              <a:t>)</a:t>
            </a:r>
            <a:endParaRPr lang="es-ES" sz="1200" b="1" dirty="0"/>
          </a:p>
        </p:txBody>
      </p:sp>
      <p:sp>
        <p:nvSpPr>
          <p:cNvPr id="74" name="CuadroTexto 73">
            <a:extLst>
              <a:ext uri="{FF2B5EF4-FFF2-40B4-BE49-F238E27FC236}">
                <a16:creationId xmlns:a16="http://schemas.microsoft.com/office/drawing/2014/main" id="{0B3186EA-A231-D129-BFE6-2A82C0273CC2}"/>
              </a:ext>
            </a:extLst>
          </p:cNvPr>
          <p:cNvSpPr txBox="1"/>
          <p:nvPr/>
        </p:nvSpPr>
        <p:spPr>
          <a:xfrm rot="5400000">
            <a:off x="7139590" y="4259123"/>
            <a:ext cx="1537297" cy="325089"/>
          </a:xfrm>
          <a:prstGeom prst="rect">
            <a:avLst/>
          </a:prstGeom>
          <a:noFill/>
        </p:spPr>
        <p:txBody>
          <a:bodyPr wrap="square" rtlCol="0">
            <a:spAutoFit/>
          </a:bodyPr>
          <a:lstStyle/>
          <a:p>
            <a:pPr>
              <a:lnSpc>
                <a:spcPct val="150000"/>
              </a:lnSpc>
            </a:pPr>
            <a:r>
              <a:rPr lang="es-ES" sz="1100" b="1" dirty="0"/>
              <a:t>(“</a:t>
            </a:r>
            <a:r>
              <a:rPr lang="es-ES" sz="1100" b="1" dirty="0" err="1"/>
              <a:t>buyer</a:t>
            </a:r>
            <a:r>
              <a:rPr lang="es-ES" sz="1100" b="1" dirty="0"/>
              <a:t>”, </a:t>
            </a:r>
            <a:r>
              <a:rPr lang="es-ES" sz="1100" b="1" dirty="0" err="1"/>
              <a:t>Props</a:t>
            </a:r>
            <a:r>
              <a:rPr lang="es-ES" sz="1100" b="1" dirty="0"/>
              <a:t>)</a:t>
            </a:r>
            <a:endParaRPr lang="es-ES" sz="1200" b="1" dirty="0"/>
          </a:p>
        </p:txBody>
      </p:sp>
      <p:sp>
        <p:nvSpPr>
          <p:cNvPr id="75" name="CuadroTexto 74">
            <a:extLst>
              <a:ext uri="{FF2B5EF4-FFF2-40B4-BE49-F238E27FC236}">
                <a16:creationId xmlns:a16="http://schemas.microsoft.com/office/drawing/2014/main" id="{011CD604-4676-2FC0-2318-3E2FCC18125B}"/>
              </a:ext>
            </a:extLst>
          </p:cNvPr>
          <p:cNvSpPr txBox="1"/>
          <p:nvPr/>
        </p:nvSpPr>
        <p:spPr>
          <a:xfrm rot="5400000">
            <a:off x="5625656" y="5169721"/>
            <a:ext cx="1537297" cy="325089"/>
          </a:xfrm>
          <a:prstGeom prst="rect">
            <a:avLst/>
          </a:prstGeom>
          <a:noFill/>
        </p:spPr>
        <p:txBody>
          <a:bodyPr wrap="square" rtlCol="0">
            <a:spAutoFit/>
          </a:bodyPr>
          <a:lstStyle/>
          <a:p>
            <a:pPr>
              <a:lnSpc>
                <a:spcPct val="150000"/>
              </a:lnSpc>
            </a:pPr>
            <a:r>
              <a:rPr lang="es-ES" sz="1100" b="1" dirty="0"/>
              <a:t>(“</a:t>
            </a:r>
            <a:r>
              <a:rPr lang="es-ES" sz="1100" b="1" dirty="0" err="1"/>
              <a:t>buyer</a:t>
            </a:r>
            <a:r>
              <a:rPr lang="es-ES" sz="1100" b="1" dirty="0"/>
              <a:t>”, </a:t>
            </a:r>
            <a:r>
              <a:rPr lang="es-ES" sz="1100" b="1" dirty="0" err="1"/>
              <a:t>Props</a:t>
            </a:r>
            <a:r>
              <a:rPr lang="es-ES" sz="1100" b="1" dirty="0"/>
              <a:t>)</a:t>
            </a:r>
            <a:endParaRPr lang="es-ES" sz="1200" b="1" dirty="0"/>
          </a:p>
        </p:txBody>
      </p:sp>
      <p:sp>
        <p:nvSpPr>
          <p:cNvPr id="77" name="CuadroTexto 76">
            <a:extLst>
              <a:ext uri="{FF2B5EF4-FFF2-40B4-BE49-F238E27FC236}">
                <a16:creationId xmlns:a16="http://schemas.microsoft.com/office/drawing/2014/main" id="{3BD3B95A-D471-46F1-3C56-0823E5D03EB4}"/>
              </a:ext>
            </a:extLst>
          </p:cNvPr>
          <p:cNvSpPr txBox="1"/>
          <p:nvPr/>
        </p:nvSpPr>
        <p:spPr>
          <a:xfrm>
            <a:off x="4378540" y="5756062"/>
            <a:ext cx="1537297" cy="325089"/>
          </a:xfrm>
          <a:prstGeom prst="rect">
            <a:avLst/>
          </a:prstGeom>
          <a:noFill/>
        </p:spPr>
        <p:txBody>
          <a:bodyPr wrap="square" rtlCol="0">
            <a:spAutoFit/>
          </a:bodyPr>
          <a:lstStyle/>
          <a:p>
            <a:pPr>
              <a:lnSpc>
                <a:spcPct val="150000"/>
              </a:lnSpc>
            </a:pPr>
            <a:r>
              <a:rPr lang="es-ES" sz="1100" b="1" dirty="0"/>
              <a:t>(“</a:t>
            </a:r>
            <a:r>
              <a:rPr lang="es-ES" sz="1100" b="1" dirty="0" err="1"/>
              <a:t>seller</a:t>
            </a:r>
            <a:r>
              <a:rPr lang="es-ES" sz="1100" b="1" dirty="0"/>
              <a:t>”, </a:t>
            </a:r>
            <a:r>
              <a:rPr lang="es-ES" sz="1100" b="1" dirty="0" err="1"/>
              <a:t>Props</a:t>
            </a:r>
            <a:r>
              <a:rPr lang="es-ES" sz="1100" b="1" dirty="0"/>
              <a:t>)</a:t>
            </a:r>
            <a:endParaRPr lang="es-ES" sz="1200" b="1" dirty="0"/>
          </a:p>
        </p:txBody>
      </p:sp>
      <p:sp>
        <p:nvSpPr>
          <p:cNvPr id="78" name="CuadroTexto 77">
            <a:extLst>
              <a:ext uri="{FF2B5EF4-FFF2-40B4-BE49-F238E27FC236}">
                <a16:creationId xmlns:a16="http://schemas.microsoft.com/office/drawing/2014/main" id="{7B7B9A58-322D-6FC0-90B2-38EFDB8D237D}"/>
              </a:ext>
            </a:extLst>
          </p:cNvPr>
          <p:cNvSpPr txBox="1"/>
          <p:nvPr/>
        </p:nvSpPr>
        <p:spPr>
          <a:xfrm rot="1885193">
            <a:off x="4751176" y="3972543"/>
            <a:ext cx="1537297" cy="325089"/>
          </a:xfrm>
          <a:prstGeom prst="rect">
            <a:avLst/>
          </a:prstGeom>
          <a:noFill/>
        </p:spPr>
        <p:txBody>
          <a:bodyPr wrap="square" rtlCol="0">
            <a:spAutoFit/>
          </a:bodyPr>
          <a:lstStyle/>
          <a:p>
            <a:pPr>
              <a:lnSpc>
                <a:spcPct val="150000"/>
              </a:lnSpc>
            </a:pPr>
            <a:r>
              <a:rPr lang="es-ES" sz="1100" b="1" dirty="0"/>
              <a:t>(“</a:t>
            </a:r>
            <a:r>
              <a:rPr lang="es-ES" sz="1100" b="1" dirty="0" err="1"/>
              <a:t>buyer</a:t>
            </a:r>
            <a:r>
              <a:rPr lang="es-ES" sz="1100" b="1" dirty="0"/>
              <a:t>”, </a:t>
            </a:r>
            <a:r>
              <a:rPr lang="es-ES" sz="1100" b="1" dirty="0" err="1"/>
              <a:t>Props</a:t>
            </a:r>
            <a:r>
              <a:rPr lang="es-ES" sz="1100" b="1" dirty="0"/>
              <a:t>)</a:t>
            </a:r>
            <a:endParaRPr lang="es-ES" sz="1200" b="1" dirty="0"/>
          </a:p>
        </p:txBody>
      </p:sp>
      <p:sp>
        <p:nvSpPr>
          <p:cNvPr id="79" name="CuadroTexto 78">
            <a:extLst>
              <a:ext uri="{FF2B5EF4-FFF2-40B4-BE49-F238E27FC236}">
                <a16:creationId xmlns:a16="http://schemas.microsoft.com/office/drawing/2014/main" id="{13E76010-AFCA-0CAF-FCE2-3C1050D4A0D4}"/>
              </a:ext>
            </a:extLst>
          </p:cNvPr>
          <p:cNvSpPr txBox="1"/>
          <p:nvPr/>
        </p:nvSpPr>
        <p:spPr>
          <a:xfrm rot="19669533">
            <a:off x="6219731" y="3908601"/>
            <a:ext cx="1537297" cy="325089"/>
          </a:xfrm>
          <a:prstGeom prst="rect">
            <a:avLst/>
          </a:prstGeom>
          <a:noFill/>
        </p:spPr>
        <p:txBody>
          <a:bodyPr wrap="square" rtlCol="0">
            <a:spAutoFit/>
          </a:bodyPr>
          <a:lstStyle/>
          <a:p>
            <a:pPr>
              <a:lnSpc>
                <a:spcPct val="150000"/>
              </a:lnSpc>
            </a:pPr>
            <a:r>
              <a:rPr lang="es-ES" sz="1100" b="1" dirty="0"/>
              <a:t>(“</a:t>
            </a:r>
            <a:r>
              <a:rPr lang="es-ES" sz="1100" b="1" dirty="0" err="1"/>
              <a:t>seller</a:t>
            </a:r>
            <a:r>
              <a:rPr lang="es-ES" sz="1100" b="1" dirty="0"/>
              <a:t>”, </a:t>
            </a:r>
            <a:r>
              <a:rPr lang="es-ES" sz="1100" b="1" dirty="0" err="1"/>
              <a:t>Props</a:t>
            </a:r>
            <a:r>
              <a:rPr lang="es-ES" sz="1100" b="1" dirty="0"/>
              <a:t>)</a:t>
            </a:r>
            <a:endParaRPr lang="es-ES" sz="1200" b="1" dirty="0"/>
          </a:p>
        </p:txBody>
      </p:sp>
      <p:sp>
        <p:nvSpPr>
          <p:cNvPr id="7" name="CuadroTexto 6">
            <a:extLst>
              <a:ext uri="{FF2B5EF4-FFF2-40B4-BE49-F238E27FC236}">
                <a16:creationId xmlns:a16="http://schemas.microsoft.com/office/drawing/2014/main" id="{2710FF77-722A-B944-4BC1-35F0F93E997B}"/>
              </a:ext>
            </a:extLst>
          </p:cNvPr>
          <p:cNvSpPr txBox="1"/>
          <p:nvPr/>
        </p:nvSpPr>
        <p:spPr>
          <a:xfrm>
            <a:off x="412591" y="5168336"/>
            <a:ext cx="1559235" cy="1278235"/>
          </a:xfrm>
          <a:prstGeom prst="rect">
            <a:avLst/>
          </a:prstGeom>
          <a:noFill/>
        </p:spPr>
        <p:txBody>
          <a:bodyPr wrap="square" rtlCol="0">
            <a:spAutoFit/>
          </a:bodyPr>
          <a:lstStyle/>
          <a:p>
            <a:pPr>
              <a:lnSpc>
                <a:spcPct val="150000"/>
              </a:lnSpc>
            </a:pPr>
            <a:r>
              <a:rPr lang="es-ES" sz="1200" b="1" dirty="0"/>
              <a:t>Poder:</a:t>
            </a:r>
          </a:p>
          <a:p>
            <a:pPr marL="285750" indent="-285750">
              <a:lnSpc>
                <a:spcPct val="150000"/>
              </a:lnSpc>
              <a:buFont typeface="Arial" panose="020B0604020202020204" pitchFamily="34" charset="0"/>
              <a:buChar char="•"/>
            </a:pPr>
            <a:r>
              <a:rPr lang="es-ES" sz="1350" dirty="0"/>
              <a:t>Trader A: 5</a:t>
            </a:r>
          </a:p>
          <a:p>
            <a:pPr marL="285750" indent="-285750">
              <a:lnSpc>
                <a:spcPct val="150000"/>
              </a:lnSpc>
              <a:buFont typeface="Arial" panose="020B0604020202020204" pitchFamily="34" charset="0"/>
              <a:buChar char="•"/>
            </a:pPr>
            <a:r>
              <a:rPr lang="es-ES" sz="1350" dirty="0"/>
              <a:t>Trader B: 3</a:t>
            </a:r>
          </a:p>
          <a:p>
            <a:pPr marL="285750" indent="-285750">
              <a:lnSpc>
                <a:spcPct val="150000"/>
              </a:lnSpc>
              <a:buFont typeface="Arial" panose="020B0604020202020204" pitchFamily="34" charset="0"/>
              <a:buChar char="•"/>
            </a:pPr>
            <a:r>
              <a:rPr lang="es-ES" sz="1350" dirty="0"/>
              <a:t>Trader C: 2</a:t>
            </a:r>
          </a:p>
        </p:txBody>
      </p:sp>
    </p:spTree>
    <p:extLst>
      <p:ext uri="{BB962C8B-B14F-4D97-AF65-F5344CB8AC3E}">
        <p14:creationId xmlns:p14="http://schemas.microsoft.com/office/powerpoint/2010/main" val="64677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80" name="Tabla 79">
            <a:extLst>
              <a:ext uri="{FF2B5EF4-FFF2-40B4-BE49-F238E27FC236}">
                <a16:creationId xmlns:a16="http://schemas.microsoft.com/office/drawing/2014/main" id="{B195F624-0132-A3E6-5209-56F3A162645D}"/>
              </a:ext>
            </a:extLst>
          </p:cNvPr>
          <p:cNvGraphicFramePr>
            <a:graphicFrameLocks noGrp="1"/>
          </p:cNvGraphicFramePr>
          <p:nvPr>
            <p:extLst>
              <p:ext uri="{D42A27DB-BD31-4B8C-83A1-F6EECF244321}">
                <p14:modId xmlns:p14="http://schemas.microsoft.com/office/powerpoint/2010/main" val="111009224"/>
              </p:ext>
            </p:extLst>
          </p:nvPr>
        </p:nvGraphicFramePr>
        <p:xfrm>
          <a:off x="8151524" y="4121366"/>
          <a:ext cx="3786423" cy="2286000"/>
        </p:xfrm>
        <a:graphic>
          <a:graphicData uri="http://schemas.openxmlformats.org/drawingml/2006/table">
            <a:tbl>
              <a:tblPr/>
              <a:tblGrid>
                <a:gridCol w="3786423">
                  <a:extLst>
                    <a:ext uri="{9D8B030D-6E8A-4147-A177-3AD203B41FA5}">
                      <a16:colId xmlns:a16="http://schemas.microsoft.com/office/drawing/2014/main" val="360019895"/>
                    </a:ext>
                  </a:extLst>
                </a:gridCol>
              </a:tblGrid>
              <a:tr h="0">
                <a:tc>
                  <a:txBody>
                    <a:bodyPr/>
                    <a:lstStyle/>
                    <a:p>
                      <a:r>
                        <a:rPr lang="es-ES" sz="1150" dirty="0">
                          <a:effectLst/>
                          <a:latin typeface="+mn-lt"/>
                        </a:rPr>
                        <a:t>val </a:t>
                      </a:r>
                      <a:r>
                        <a:rPr lang="es-ES" sz="1150" dirty="0" err="1">
                          <a:effectLst/>
                          <a:latin typeface="+mn-lt"/>
                        </a:rPr>
                        <a:t>queueMapTraderInfo</a:t>
                      </a:r>
                      <a:r>
                        <a:rPr lang="es-ES" sz="1150" dirty="0">
                          <a:effectLst/>
                          <a:latin typeface="+mn-lt"/>
                        </a:rPr>
                        <a:t> = </a:t>
                      </a:r>
                      <a:r>
                        <a:rPr lang="es-ES" sz="1150" dirty="0" err="1">
                          <a:effectLst/>
                          <a:latin typeface="+mn-lt"/>
                        </a:rPr>
                        <a:t>traderInfo</a:t>
                      </a:r>
                      <a:r>
                        <a:rPr lang="es-ES" sz="1150" dirty="0">
                          <a:effectLst/>
                          <a:latin typeface="+mn-lt"/>
                        </a:rPr>
                        <a:t> </a:t>
                      </a:r>
                    </a:p>
                    <a:p>
                      <a:r>
                        <a:rPr lang="es-ES" sz="1150" dirty="0">
                          <a:effectLst/>
                          <a:latin typeface="+mn-lt"/>
                        </a:rPr>
                        <a:t>   .</a:t>
                      </a:r>
                      <a:r>
                        <a:rPr lang="es-ES" sz="1150" dirty="0" err="1">
                          <a:effectLst/>
                          <a:latin typeface="+mn-lt"/>
                        </a:rPr>
                        <a:t>groupBy</a:t>
                      </a:r>
                      <a:r>
                        <a:rPr lang="es-ES" sz="1150" dirty="0">
                          <a:effectLst/>
                          <a:latin typeface="+mn-lt"/>
                        </a:rPr>
                        <a:t>(</a:t>
                      </a:r>
                      <a:r>
                        <a:rPr lang="es-ES" sz="1150" dirty="0" err="1">
                          <a:effectLst/>
                          <a:latin typeface="+mn-lt"/>
                        </a:rPr>
                        <a:t>traderInfo</a:t>
                      </a:r>
                      <a:r>
                        <a:rPr lang="es-ES" sz="1150" dirty="0">
                          <a:effectLst/>
                          <a:latin typeface="+mn-lt"/>
                        </a:rPr>
                        <a:t> =&gt; </a:t>
                      </a:r>
                      <a:r>
                        <a:rPr lang="es-ES" sz="1150" dirty="0" err="1">
                          <a:effectLst/>
                          <a:latin typeface="+mn-lt"/>
                        </a:rPr>
                        <a:t>traderInfo.toNode</a:t>
                      </a:r>
                      <a:r>
                        <a:rPr lang="es-ES" sz="1150" dirty="0">
                          <a:effectLst/>
                          <a:latin typeface="+mn-lt"/>
                        </a:rPr>
                        <a:t>) </a:t>
                      </a:r>
                    </a:p>
                    <a:p>
                      <a:r>
                        <a:rPr lang="es-ES" sz="1150" dirty="0">
                          <a:effectLst/>
                          <a:latin typeface="+mn-lt"/>
                        </a:rPr>
                        <a:t>   .</a:t>
                      </a:r>
                      <a:r>
                        <a:rPr lang="es-ES" sz="1150" dirty="0" err="1">
                          <a:effectLst/>
                          <a:latin typeface="+mn-lt"/>
                        </a:rPr>
                        <a:t>map</a:t>
                      </a:r>
                      <a:r>
                        <a:rPr lang="es-ES" sz="1150" dirty="0">
                          <a:effectLst/>
                          <a:latin typeface="+mn-lt"/>
                        </a:rPr>
                        <a:t>(</a:t>
                      </a:r>
                      <a:r>
                        <a:rPr lang="es-ES" sz="1150" dirty="0" err="1">
                          <a:effectLst/>
                          <a:latin typeface="+mn-lt"/>
                        </a:rPr>
                        <a:t>tup</a:t>
                      </a:r>
                      <a:r>
                        <a:rPr lang="es-ES" sz="1150" dirty="0">
                          <a:effectLst/>
                          <a:latin typeface="+mn-lt"/>
                        </a:rPr>
                        <a:t> =&gt; (tup._1, tup._2</a:t>
                      </a:r>
                    </a:p>
                    <a:p>
                      <a:r>
                        <a:rPr lang="es-ES" sz="1150" dirty="0">
                          <a:effectLst/>
                          <a:latin typeface="+mn-lt"/>
                        </a:rPr>
                        <a:t>              .foldLeft(0)(_ + _.</a:t>
                      </a:r>
                      <a:r>
                        <a:rPr lang="es-ES" sz="1150" dirty="0" err="1">
                          <a:effectLst/>
                          <a:latin typeface="+mn-lt"/>
                        </a:rPr>
                        <a:t>nTransaction</a:t>
                      </a:r>
                      <a:r>
                        <a:rPr lang="es-ES" sz="1150" dirty="0">
                          <a:effectLst/>
                          <a:latin typeface="+mn-lt"/>
                        </a:rPr>
                        <a:t>), </a:t>
                      </a:r>
                    </a:p>
                    <a:p>
                      <a:r>
                        <a:rPr lang="es-ES" sz="1150" dirty="0">
                          <a:effectLst/>
                          <a:latin typeface="+mn-lt"/>
                        </a:rPr>
                        <a:t>           tup._2.foldLeft(</a:t>
                      </a:r>
                      <a:r>
                        <a:rPr lang="es-ES" sz="1150" dirty="0" err="1">
                          <a:effectLst/>
                          <a:latin typeface="+mn-lt"/>
                        </a:rPr>
                        <a:t>BigDecimal</a:t>
                      </a:r>
                      <a:r>
                        <a:rPr lang="es-ES" sz="1150" dirty="0">
                          <a:effectLst/>
                          <a:latin typeface="+mn-lt"/>
                        </a:rPr>
                        <a:t>(0))(_ +</a:t>
                      </a:r>
                    </a:p>
                    <a:p>
                      <a:r>
                        <a:rPr lang="es-ES" sz="1150" dirty="0">
                          <a:effectLst/>
                          <a:latin typeface="+mn-lt"/>
                        </a:rPr>
                        <a:t>              _.</a:t>
                      </a:r>
                      <a:r>
                        <a:rPr lang="es-ES" sz="1150" dirty="0" err="1">
                          <a:effectLst/>
                          <a:latin typeface="+mn-lt"/>
                        </a:rPr>
                        <a:t>priceUSD</a:t>
                      </a:r>
                      <a:r>
                        <a:rPr lang="es-ES" sz="1150" dirty="0">
                          <a:effectLst/>
                          <a:latin typeface="+mn-lt"/>
                        </a:rPr>
                        <a:t>)))</a:t>
                      </a:r>
                    </a:p>
                    <a:p>
                      <a:r>
                        <a:rPr lang="es-ES" sz="1150" dirty="0">
                          <a:effectLst/>
                          <a:latin typeface="+mn-lt"/>
                        </a:rPr>
                        <a:t>   .</a:t>
                      </a:r>
                      <a:r>
                        <a:rPr lang="es-ES" sz="1150" dirty="0" err="1">
                          <a:effectLst/>
                          <a:latin typeface="+mn-lt"/>
                        </a:rPr>
                        <a:t>iterator.map</a:t>
                      </a:r>
                      <a:r>
                        <a:rPr lang="es-ES" sz="1150" dirty="0">
                          <a:effectLst/>
                          <a:latin typeface="+mn-lt"/>
                        </a:rPr>
                        <a:t>(c =&gt; c._1 -&gt; (c._2, c._3)).</a:t>
                      </a:r>
                      <a:r>
                        <a:rPr lang="es-ES" sz="1150" dirty="0" err="1">
                          <a:effectLst/>
                          <a:latin typeface="+mn-lt"/>
                        </a:rPr>
                        <a:t>toMap</a:t>
                      </a:r>
                      <a:r>
                        <a:rPr lang="es-ES" sz="1150" dirty="0">
                          <a:effectLst/>
                          <a:latin typeface="+mn-lt"/>
                        </a:rPr>
                        <a:t> </a:t>
                      </a:r>
                    </a:p>
                    <a:p>
                      <a:endParaRPr lang="es-ES" sz="1150" dirty="0">
                        <a:effectLst/>
                        <a:latin typeface="+mn-lt"/>
                      </a:endParaRPr>
                    </a:p>
                    <a:p>
                      <a:r>
                        <a:rPr lang="es-ES" sz="1150" dirty="0">
                          <a:effectLst/>
                          <a:latin typeface="+mn-lt"/>
                        </a:rPr>
                        <a:t>val </a:t>
                      </a:r>
                      <a:r>
                        <a:rPr lang="es-ES" sz="1150" dirty="0" err="1">
                          <a:effectLst/>
                          <a:latin typeface="+mn-lt"/>
                        </a:rPr>
                        <a:t>sold</a:t>
                      </a:r>
                      <a:r>
                        <a:rPr lang="es-ES" sz="1150" dirty="0">
                          <a:effectLst/>
                          <a:latin typeface="+mn-lt"/>
                        </a:rPr>
                        <a:t> = </a:t>
                      </a:r>
                      <a:r>
                        <a:rPr lang="es-ES" sz="1150" dirty="0" err="1">
                          <a:effectLst/>
                          <a:latin typeface="+mn-lt"/>
                        </a:rPr>
                        <a:t>queueMapTraderInfo</a:t>
                      </a:r>
                      <a:endParaRPr lang="es-ES" sz="1150" dirty="0">
                        <a:effectLst/>
                        <a:latin typeface="+mn-lt"/>
                      </a:endParaRPr>
                    </a:p>
                    <a:p>
                      <a:r>
                        <a:rPr lang="es-ES" sz="1150" dirty="0">
                          <a:effectLst/>
                          <a:latin typeface="+mn-lt"/>
                        </a:rPr>
                        <a:t>    .</a:t>
                      </a:r>
                      <a:r>
                        <a:rPr lang="es-ES" sz="1150" dirty="0" err="1">
                          <a:effectLst/>
                          <a:latin typeface="+mn-lt"/>
                        </a:rPr>
                        <a:t>getOrElse</a:t>
                      </a:r>
                      <a:r>
                        <a:rPr lang="es-ES" sz="1150" dirty="0">
                          <a:effectLst/>
                          <a:latin typeface="+mn-lt"/>
                        </a:rPr>
                        <a:t>(“</a:t>
                      </a:r>
                      <a:r>
                        <a:rPr lang="es-ES" sz="1150" dirty="0" err="1">
                          <a:effectLst/>
                          <a:latin typeface="+mn-lt"/>
                        </a:rPr>
                        <a:t>seller</a:t>
                      </a:r>
                      <a:r>
                        <a:rPr lang="es-ES" sz="1150" dirty="0">
                          <a:effectLst/>
                          <a:latin typeface="+mn-lt"/>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150" dirty="0">
                          <a:effectLst/>
                          <a:latin typeface="+mn-lt"/>
                        </a:rPr>
                        <a:t>val </a:t>
                      </a:r>
                      <a:r>
                        <a:rPr lang="es-ES" sz="1150" dirty="0" err="1">
                          <a:effectLst/>
                          <a:latin typeface="+mn-lt"/>
                        </a:rPr>
                        <a:t>sold</a:t>
                      </a:r>
                      <a:r>
                        <a:rPr lang="es-ES" sz="1150" dirty="0">
                          <a:effectLst/>
                          <a:latin typeface="+mn-lt"/>
                        </a:rPr>
                        <a:t> = </a:t>
                      </a:r>
                      <a:r>
                        <a:rPr lang="es-ES" sz="1150" dirty="0" err="1">
                          <a:effectLst/>
                          <a:latin typeface="+mn-lt"/>
                        </a:rPr>
                        <a:t>queueMapTraderInfo</a:t>
                      </a:r>
                      <a:endParaRPr lang="es-ES" sz="115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150" dirty="0">
                          <a:effectLst/>
                          <a:latin typeface="+mn-lt"/>
                        </a:rPr>
                        <a:t>    .</a:t>
                      </a:r>
                      <a:r>
                        <a:rPr lang="es-ES" sz="1150" dirty="0" err="1">
                          <a:effectLst/>
                          <a:latin typeface="+mn-lt"/>
                        </a:rPr>
                        <a:t>getOrElse</a:t>
                      </a:r>
                      <a:r>
                        <a:rPr lang="es-ES" sz="1150" dirty="0">
                          <a:effectLst/>
                          <a:latin typeface="+mn-lt"/>
                        </a:rPr>
                        <a:t>(“</a:t>
                      </a:r>
                      <a:r>
                        <a:rPr lang="es-ES" sz="1150" dirty="0" err="1">
                          <a:effectLst/>
                          <a:latin typeface="+mn-lt"/>
                        </a:rPr>
                        <a:t>seller</a:t>
                      </a:r>
                      <a:r>
                        <a:rPr lang="es-ES" sz="1150" dirty="0">
                          <a:effectLst/>
                          <a:latin typeface="+mn-lt"/>
                        </a:rPr>
                        <a:t>”, 0)</a:t>
                      </a:r>
                    </a:p>
                    <a:p>
                      <a:endParaRPr lang="es-ES" sz="1200" dirty="0">
                        <a:effectLst/>
                        <a:latin typeface="+mn-lt"/>
                      </a:endParaRPr>
                    </a:p>
                  </a:txBody>
                  <a:tcPr marL="47625" marR="47625" marT="0" marB="0">
                    <a:lnL>
                      <a:noFill/>
                    </a:lnL>
                    <a:lnR>
                      <a:noFill/>
                    </a:lnR>
                    <a:lnT>
                      <a:noFill/>
                    </a:lnT>
                    <a:lnB>
                      <a:noFill/>
                    </a:lnB>
                  </a:tcPr>
                </a:tc>
                <a:extLst>
                  <a:ext uri="{0D108BD9-81ED-4DB2-BD59-A6C34878D82A}">
                    <a16:rowId xmlns:a16="http://schemas.microsoft.com/office/drawing/2014/main" val="703683470"/>
                  </a:ext>
                </a:extLst>
              </a:tr>
            </a:tbl>
          </a:graphicData>
        </a:graphic>
      </p:graphicFrame>
      <p:sp>
        <p:nvSpPr>
          <p:cNvPr id="64" name="CuadroTexto 63">
            <a:extLst>
              <a:ext uri="{FF2B5EF4-FFF2-40B4-BE49-F238E27FC236}">
                <a16:creationId xmlns:a16="http://schemas.microsoft.com/office/drawing/2014/main" id="{138A2C9F-6348-398D-F683-DCAEAA66C4F3}"/>
              </a:ext>
            </a:extLst>
          </p:cNvPr>
          <p:cNvSpPr txBox="1"/>
          <p:nvPr/>
        </p:nvSpPr>
        <p:spPr>
          <a:xfrm>
            <a:off x="8106939" y="2895152"/>
            <a:ext cx="3534933" cy="1200329"/>
          </a:xfrm>
          <a:prstGeom prst="rect">
            <a:avLst/>
          </a:prstGeom>
          <a:noFill/>
        </p:spPr>
        <p:txBody>
          <a:bodyPr wrap="square" rtlCol="0">
            <a:spAutoFit/>
          </a:bodyPr>
          <a:lstStyle/>
          <a:p>
            <a:pPr marL="342900" indent="-342900" algn="just">
              <a:buFont typeface="+mj-lt"/>
              <a:buAutoNum type="arabicPeriod"/>
            </a:pPr>
            <a:r>
              <a:rPr lang="es-ES" sz="1200" dirty="0"/>
              <a:t>Leer mensajes de la cola de cada trader</a:t>
            </a:r>
          </a:p>
          <a:p>
            <a:pPr marL="342900" indent="-342900" algn="just">
              <a:buFont typeface="+mj-lt"/>
              <a:buAutoNum type="arabicPeriod"/>
            </a:pPr>
            <a:r>
              <a:rPr lang="es-ES" sz="1200" dirty="0"/>
              <a:t>Agrupar por ”</a:t>
            </a:r>
            <a:r>
              <a:rPr lang="es-ES" sz="1200" dirty="0" err="1"/>
              <a:t>buyer</a:t>
            </a:r>
            <a:r>
              <a:rPr lang="es-ES" sz="1200" dirty="0"/>
              <a:t>” y “</a:t>
            </a:r>
            <a:r>
              <a:rPr lang="es-ES" sz="1200" dirty="0" err="1"/>
              <a:t>seller</a:t>
            </a:r>
            <a:r>
              <a:rPr lang="es-ES" sz="1200" dirty="0"/>
              <a:t>”</a:t>
            </a:r>
          </a:p>
          <a:p>
            <a:pPr marL="342900" indent="-342900" algn="just">
              <a:buFont typeface="+mj-lt"/>
              <a:buAutoNum type="arabicPeriod"/>
            </a:pPr>
            <a:r>
              <a:rPr lang="es-ES" sz="1200" dirty="0"/>
              <a:t>El número de mensajes de tipo “</a:t>
            </a:r>
            <a:r>
              <a:rPr lang="es-ES" sz="1200" dirty="0" err="1"/>
              <a:t>buyer</a:t>
            </a:r>
            <a:r>
              <a:rPr lang="es-ES" sz="1200" dirty="0"/>
              <a:t>” y “</a:t>
            </a:r>
            <a:r>
              <a:rPr lang="es-ES" sz="1200" dirty="0" err="1"/>
              <a:t>seller</a:t>
            </a:r>
            <a:r>
              <a:rPr lang="es-ES" sz="1200" dirty="0"/>
              <a:t>” agregados indica la cantidad de NFTs que un nodo ha vendido y comprado, su poder </a:t>
            </a:r>
          </a:p>
        </p:txBody>
      </p:sp>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Algoritmos desarrollados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Poder de los nodos Trader</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61C54D1E-941D-3DA4-D66F-854F2F68A7A1}"/>
              </a:ext>
            </a:extLst>
          </p:cNvPr>
          <p:cNvSpPr txBox="1"/>
          <p:nvPr/>
        </p:nvSpPr>
        <p:spPr>
          <a:xfrm>
            <a:off x="5802659" y="2211276"/>
            <a:ext cx="1012635" cy="430887"/>
          </a:xfrm>
          <a:prstGeom prst="rect">
            <a:avLst/>
          </a:prstGeom>
          <a:noFill/>
        </p:spPr>
        <p:txBody>
          <a:bodyPr wrap="square" rtlCol="0">
            <a:spAutoFit/>
          </a:bodyPr>
          <a:lstStyle/>
          <a:p>
            <a:pPr>
              <a:lnSpc>
                <a:spcPct val="150000"/>
              </a:lnSpc>
            </a:pPr>
            <a:r>
              <a:rPr lang="es-ES" sz="1600" b="1" dirty="0"/>
              <a:t>Paso 1</a:t>
            </a:r>
            <a:endParaRPr lang="es-ES" b="1" dirty="0"/>
          </a:p>
        </p:txBody>
      </p:sp>
      <p:sp>
        <p:nvSpPr>
          <p:cNvPr id="20" name="CuadroTexto 19">
            <a:extLst>
              <a:ext uri="{FF2B5EF4-FFF2-40B4-BE49-F238E27FC236}">
                <a16:creationId xmlns:a16="http://schemas.microsoft.com/office/drawing/2014/main" id="{54CE117B-EF9D-C718-6DEC-5B806EEE782C}"/>
              </a:ext>
            </a:extLst>
          </p:cNvPr>
          <p:cNvSpPr txBox="1"/>
          <p:nvPr/>
        </p:nvSpPr>
        <p:spPr>
          <a:xfrm>
            <a:off x="9405490" y="2211275"/>
            <a:ext cx="1012635" cy="430887"/>
          </a:xfrm>
          <a:prstGeom prst="rect">
            <a:avLst/>
          </a:prstGeom>
          <a:noFill/>
        </p:spPr>
        <p:txBody>
          <a:bodyPr wrap="square" rtlCol="0">
            <a:spAutoFit/>
          </a:bodyPr>
          <a:lstStyle/>
          <a:p>
            <a:pPr>
              <a:lnSpc>
                <a:spcPct val="150000"/>
              </a:lnSpc>
            </a:pPr>
            <a:r>
              <a:rPr lang="es-ES" sz="1600" b="1" dirty="0"/>
              <a:t>Paso 2</a:t>
            </a:r>
            <a:endParaRPr lang="es-ES" b="1" dirty="0"/>
          </a:p>
        </p:txBody>
      </p:sp>
      <p:sp>
        <p:nvSpPr>
          <p:cNvPr id="41" name="Rectángulo 40">
            <a:extLst>
              <a:ext uri="{FF2B5EF4-FFF2-40B4-BE49-F238E27FC236}">
                <a16:creationId xmlns:a16="http://schemas.microsoft.com/office/drawing/2014/main" id="{D4FFE5D2-89A3-2DBE-1070-47040C13C7CB}"/>
              </a:ext>
            </a:extLst>
          </p:cNvPr>
          <p:cNvSpPr/>
          <p:nvPr/>
        </p:nvSpPr>
        <p:spPr>
          <a:xfrm>
            <a:off x="4358861"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Rectángulo 41">
            <a:extLst>
              <a:ext uri="{FF2B5EF4-FFF2-40B4-BE49-F238E27FC236}">
                <a16:creationId xmlns:a16="http://schemas.microsoft.com/office/drawing/2014/main" id="{4743AC52-A7E7-CC35-23DB-5E1DB98B322F}"/>
              </a:ext>
            </a:extLst>
          </p:cNvPr>
          <p:cNvSpPr/>
          <p:nvPr/>
        </p:nvSpPr>
        <p:spPr>
          <a:xfrm>
            <a:off x="8094122" y="2234266"/>
            <a:ext cx="3686400" cy="4115734"/>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8216F2DE-1FD6-0C50-562C-26C5442C5D04}"/>
              </a:ext>
            </a:extLst>
          </p:cNvPr>
          <p:cNvSpPr/>
          <p:nvPr/>
        </p:nvSpPr>
        <p:spPr>
          <a:xfrm>
            <a:off x="4231360" y="2149290"/>
            <a:ext cx="3828178" cy="4258180"/>
          </a:xfrm>
          <a:prstGeom prst="rect">
            <a:avLst/>
          </a:prstGeom>
          <a:solidFill>
            <a:schemeClr val="lt1">
              <a:alpha val="72957"/>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dirty="0"/>
          </a:p>
        </p:txBody>
      </p:sp>
      <p:sp>
        <p:nvSpPr>
          <p:cNvPr id="2" name="CuadroTexto 1">
            <a:extLst>
              <a:ext uri="{FF2B5EF4-FFF2-40B4-BE49-F238E27FC236}">
                <a16:creationId xmlns:a16="http://schemas.microsoft.com/office/drawing/2014/main" id="{9330FC42-3F7F-46B0-6AA4-E514A445C628}"/>
              </a:ext>
            </a:extLst>
          </p:cNvPr>
          <p:cNvSpPr txBox="1"/>
          <p:nvPr/>
        </p:nvSpPr>
        <p:spPr>
          <a:xfrm>
            <a:off x="369152" y="1536573"/>
            <a:ext cx="10139343" cy="430887"/>
          </a:xfrm>
          <a:prstGeom prst="rect">
            <a:avLst/>
          </a:prstGeom>
          <a:noFill/>
        </p:spPr>
        <p:txBody>
          <a:bodyPr wrap="square" rtlCol="0">
            <a:spAutoFit/>
          </a:bodyPr>
          <a:lstStyle/>
          <a:p>
            <a:pPr>
              <a:lnSpc>
                <a:spcPct val="150000"/>
              </a:lnSpc>
            </a:pPr>
            <a:r>
              <a:rPr lang="es-ES" sz="1600" b="1" dirty="0"/>
              <a:t>Análisis temporal con una ventana que incluye los 2 instantes t=0 y t=1</a:t>
            </a:r>
            <a:endParaRPr lang="es-ES" b="1" dirty="0"/>
          </a:p>
        </p:txBody>
      </p:sp>
      <p:grpSp>
        <p:nvGrpSpPr>
          <p:cNvPr id="35" name="Grupo 34">
            <a:extLst>
              <a:ext uri="{FF2B5EF4-FFF2-40B4-BE49-F238E27FC236}">
                <a16:creationId xmlns:a16="http://schemas.microsoft.com/office/drawing/2014/main" id="{22E4B409-B6D5-5617-9451-154900A839CA}"/>
              </a:ext>
            </a:extLst>
          </p:cNvPr>
          <p:cNvGrpSpPr/>
          <p:nvPr/>
        </p:nvGrpSpPr>
        <p:grpSpPr>
          <a:xfrm>
            <a:off x="5789354" y="2916617"/>
            <a:ext cx="1080000" cy="720000"/>
            <a:chOff x="4358555" y="2836659"/>
            <a:chExt cx="1080000" cy="720000"/>
          </a:xfrm>
        </p:grpSpPr>
        <p:sp>
          <p:nvSpPr>
            <p:cNvPr id="36" name="Elipse 35">
              <a:extLst>
                <a:ext uri="{FF2B5EF4-FFF2-40B4-BE49-F238E27FC236}">
                  <a16:creationId xmlns:a16="http://schemas.microsoft.com/office/drawing/2014/main" id="{C956203C-F2A4-2AA7-2412-411D58389D43}"/>
                </a:ext>
              </a:extLst>
            </p:cNvPr>
            <p:cNvSpPr>
              <a:spLocks/>
            </p:cNvSpPr>
            <p:nvPr/>
          </p:nvSpPr>
          <p:spPr>
            <a:xfrm>
              <a:off x="4409050" y="2836659"/>
              <a:ext cx="720000" cy="72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sz="1400" dirty="0"/>
            </a:p>
          </p:txBody>
        </p:sp>
        <p:sp>
          <p:nvSpPr>
            <p:cNvPr id="37" name="CuadroTexto 36">
              <a:extLst>
                <a:ext uri="{FF2B5EF4-FFF2-40B4-BE49-F238E27FC236}">
                  <a16:creationId xmlns:a16="http://schemas.microsoft.com/office/drawing/2014/main" id="{58D907C0-B4D4-9B98-7C19-65BC7B54331D}"/>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A</a:t>
              </a:r>
            </a:p>
          </p:txBody>
        </p:sp>
      </p:grpSp>
      <p:grpSp>
        <p:nvGrpSpPr>
          <p:cNvPr id="16" name="Grupo 15">
            <a:extLst>
              <a:ext uri="{FF2B5EF4-FFF2-40B4-BE49-F238E27FC236}">
                <a16:creationId xmlns:a16="http://schemas.microsoft.com/office/drawing/2014/main" id="{F45AAECE-F47F-B76D-F231-6928B3C2AF9B}"/>
              </a:ext>
            </a:extLst>
          </p:cNvPr>
          <p:cNvGrpSpPr/>
          <p:nvPr/>
        </p:nvGrpSpPr>
        <p:grpSpPr>
          <a:xfrm>
            <a:off x="7197512" y="4911941"/>
            <a:ext cx="1080000" cy="720000"/>
            <a:chOff x="4358555" y="2836659"/>
            <a:chExt cx="1080000" cy="720000"/>
          </a:xfrm>
        </p:grpSpPr>
        <p:sp>
          <p:nvSpPr>
            <p:cNvPr id="22" name="Elipse 21">
              <a:extLst>
                <a:ext uri="{FF2B5EF4-FFF2-40B4-BE49-F238E27FC236}">
                  <a16:creationId xmlns:a16="http://schemas.microsoft.com/office/drawing/2014/main" id="{2F4D6348-E046-4839-C636-1CF309AAAD28}"/>
                </a:ext>
              </a:extLst>
            </p:cNvPr>
            <p:cNvSpPr>
              <a:spLocks/>
            </p:cNvSpPr>
            <p:nvPr/>
          </p:nvSpPr>
          <p:spPr>
            <a:xfrm>
              <a:off x="4409050" y="2836659"/>
              <a:ext cx="720000" cy="72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solidFill>
                <a:srgbClr val="42B67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sz="1400" dirty="0"/>
            </a:p>
          </p:txBody>
        </p:sp>
        <p:sp>
          <p:nvSpPr>
            <p:cNvPr id="23" name="CuadroTexto 22">
              <a:extLst>
                <a:ext uri="{FF2B5EF4-FFF2-40B4-BE49-F238E27FC236}">
                  <a16:creationId xmlns:a16="http://schemas.microsoft.com/office/drawing/2014/main" id="{29E39C25-F73D-C208-96E3-3841E0DA2654}"/>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C</a:t>
              </a:r>
            </a:p>
          </p:txBody>
        </p:sp>
      </p:grpSp>
      <p:sp>
        <p:nvSpPr>
          <p:cNvPr id="9" name="Rectángulo 8">
            <a:extLst>
              <a:ext uri="{FF2B5EF4-FFF2-40B4-BE49-F238E27FC236}">
                <a16:creationId xmlns:a16="http://schemas.microsoft.com/office/drawing/2014/main" id="{0EEF2591-28B8-85EE-7329-D77266E19A67}"/>
              </a:ext>
            </a:extLst>
          </p:cNvPr>
          <p:cNvSpPr/>
          <p:nvPr/>
        </p:nvSpPr>
        <p:spPr>
          <a:xfrm>
            <a:off x="5836249" y="5927606"/>
            <a:ext cx="723600" cy="252000"/>
          </a:xfrm>
          <a:prstGeom prst="rect">
            <a:avLst/>
          </a:prstGeom>
          <a:solidFill>
            <a:srgbClr val="36B2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1</a:t>
            </a:r>
          </a:p>
        </p:txBody>
      </p:sp>
      <p:sp>
        <p:nvSpPr>
          <p:cNvPr id="18" name="Rectángulo 17">
            <a:extLst>
              <a:ext uri="{FF2B5EF4-FFF2-40B4-BE49-F238E27FC236}">
                <a16:creationId xmlns:a16="http://schemas.microsoft.com/office/drawing/2014/main" id="{D0A9F5F4-1BDA-E741-C769-A59744EAFE2E}"/>
              </a:ext>
            </a:extLst>
          </p:cNvPr>
          <p:cNvSpPr/>
          <p:nvPr/>
        </p:nvSpPr>
        <p:spPr>
          <a:xfrm>
            <a:off x="4443542" y="3150983"/>
            <a:ext cx="723600" cy="252000"/>
          </a:xfrm>
          <a:prstGeom prst="rect">
            <a:avLst/>
          </a:prstGeom>
          <a:solidFill>
            <a:srgbClr val="49A3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2</a:t>
            </a:r>
          </a:p>
        </p:txBody>
      </p:sp>
      <p:sp>
        <p:nvSpPr>
          <p:cNvPr id="28" name="Rectángulo 27">
            <a:extLst>
              <a:ext uri="{FF2B5EF4-FFF2-40B4-BE49-F238E27FC236}">
                <a16:creationId xmlns:a16="http://schemas.microsoft.com/office/drawing/2014/main" id="{D95CD464-F4D1-E5D9-5D2F-587E12B4626A}"/>
              </a:ext>
            </a:extLst>
          </p:cNvPr>
          <p:cNvSpPr/>
          <p:nvPr/>
        </p:nvSpPr>
        <p:spPr>
          <a:xfrm>
            <a:off x="7236483" y="3148874"/>
            <a:ext cx="723600" cy="252000"/>
          </a:xfrm>
          <a:prstGeom prst="rect">
            <a:avLst/>
          </a:prstGeom>
          <a:solidFill>
            <a:srgbClr val="94AB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t>NFT 3</a:t>
            </a:r>
          </a:p>
        </p:txBody>
      </p:sp>
      <p:cxnSp>
        <p:nvCxnSpPr>
          <p:cNvPr id="29" name="Conector recto de flecha 28">
            <a:extLst>
              <a:ext uri="{FF2B5EF4-FFF2-40B4-BE49-F238E27FC236}">
                <a16:creationId xmlns:a16="http://schemas.microsoft.com/office/drawing/2014/main" id="{694617E9-9BC6-9386-6CEE-4F16153F3FA4}"/>
              </a:ext>
            </a:extLst>
          </p:cNvPr>
          <p:cNvCxnSpPr>
            <a:cxnSpLocks/>
          </p:cNvCxnSpPr>
          <p:nvPr/>
        </p:nvCxnSpPr>
        <p:spPr>
          <a:xfrm flipV="1">
            <a:off x="7610623" y="3757309"/>
            <a:ext cx="0" cy="1080000"/>
          </a:xfrm>
          <a:prstGeom prst="straightConnector1">
            <a:avLst/>
          </a:prstGeom>
          <a:ln w="28575">
            <a:solidFill>
              <a:srgbClr val="94AB3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4" name="Gráfico 33">
            <a:extLst>
              <a:ext uri="{FF2B5EF4-FFF2-40B4-BE49-F238E27FC236}">
                <a16:creationId xmlns:a16="http://schemas.microsoft.com/office/drawing/2014/main" id="{6D622E18-2223-CE1D-9C09-02BAC154A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678" y="2235600"/>
            <a:ext cx="3633964" cy="2714658"/>
          </a:xfrm>
          <a:prstGeom prst="rect">
            <a:avLst/>
          </a:prstGeom>
        </p:spPr>
      </p:pic>
      <p:grpSp>
        <p:nvGrpSpPr>
          <p:cNvPr id="5" name="Grupo 4">
            <a:extLst>
              <a:ext uri="{FF2B5EF4-FFF2-40B4-BE49-F238E27FC236}">
                <a16:creationId xmlns:a16="http://schemas.microsoft.com/office/drawing/2014/main" id="{3788A6F5-0D94-343B-4EE2-D06000016DE6}"/>
              </a:ext>
            </a:extLst>
          </p:cNvPr>
          <p:cNvGrpSpPr/>
          <p:nvPr/>
        </p:nvGrpSpPr>
        <p:grpSpPr>
          <a:xfrm>
            <a:off x="4398842" y="4895813"/>
            <a:ext cx="1080000" cy="720000"/>
            <a:chOff x="4358555" y="2836659"/>
            <a:chExt cx="1080000" cy="720000"/>
          </a:xfrm>
        </p:grpSpPr>
        <p:sp>
          <p:nvSpPr>
            <p:cNvPr id="8" name="Elipse 7">
              <a:extLst>
                <a:ext uri="{FF2B5EF4-FFF2-40B4-BE49-F238E27FC236}">
                  <a16:creationId xmlns:a16="http://schemas.microsoft.com/office/drawing/2014/main" id="{909652A9-CB26-532E-BC2D-82DAB6EFC7BB}"/>
                </a:ext>
              </a:extLst>
            </p:cNvPr>
            <p:cNvSpPr>
              <a:spLocks/>
            </p:cNvSpPr>
            <p:nvPr/>
          </p:nvSpPr>
          <p:spPr>
            <a:xfrm>
              <a:off x="4409050" y="2836659"/>
              <a:ext cx="720000" cy="720000"/>
            </a:xfrm>
            <a:prstGeom prst="ellipse">
              <a:avLst/>
            </a:prstGeom>
            <a:solidFill>
              <a:srgbClr val="00A600"/>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sz="1400" dirty="0"/>
            </a:p>
          </p:txBody>
        </p:sp>
        <p:sp>
          <p:nvSpPr>
            <p:cNvPr id="12" name="CuadroTexto 11">
              <a:extLst>
                <a:ext uri="{FF2B5EF4-FFF2-40B4-BE49-F238E27FC236}">
                  <a16:creationId xmlns:a16="http://schemas.microsoft.com/office/drawing/2014/main" id="{C9075584-F080-1007-4E17-E5BC7C8F74F8}"/>
                </a:ext>
              </a:extLst>
            </p:cNvPr>
            <p:cNvSpPr txBox="1"/>
            <p:nvPr/>
          </p:nvSpPr>
          <p:spPr>
            <a:xfrm>
              <a:off x="4358555" y="3074315"/>
              <a:ext cx="1080000" cy="276999"/>
            </a:xfrm>
            <a:prstGeom prst="rect">
              <a:avLst/>
            </a:prstGeom>
            <a:noFill/>
          </p:spPr>
          <p:txBody>
            <a:bodyPr wrap="square" rtlCol="0">
              <a:spAutoFit/>
            </a:bodyPr>
            <a:lstStyle/>
            <a:p>
              <a:r>
                <a:rPr lang="es-ES" sz="1200" dirty="0">
                  <a:solidFill>
                    <a:schemeClr val="bg1"/>
                  </a:solidFill>
                </a:rPr>
                <a:t>Trader B</a:t>
              </a:r>
            </a:p>
          </p:txBody>
        </p:sp>
      </p:grpSp>
      <p:cxnSp>
        <p:nvCxnSpPr>
          <p:cNvPr id="31" name="Conector recto de flecha 30">
            <a:extLst>
              <a:ext uri="{FF2B5EF4-FFF2-40B4-BE49-F238E27FC236}">
                <a16:creationId xmlns:a16="http://schemas.microsoft.com/office/drawing/2014/main" id="{49CB6F2D-F450-D774-4569-A1B1054A220E}"/>
              </a:ext>
            </a:extLst>
          </p:cNvPr>
          <p:cNvCxnSpPr>
            <a:cxnSpLocks/>
          </p:cNvCxnSpPr>
          <p:nvPr/>
        </p:nvCxnSpPr>
        <p:spPr>
          <a:xfrm flipV="1">
            <a:off x="5172706" y="3765473"/>
            <a:ext cx="2063777" cy="1234242"/>
          </a:xfrm>
          <a:prstGeom prst="straightConnector1">
            <a:avLst/>
          </a:prstGeom>
          <a:ln w="28575">
            <a:solidFill>
              <a:srgbClr val="94AB3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12CA6E2B-36C8-4E84-FD4F-676E4F4E9DFE}"/>
              </a:ext>
            </a:extLst>
          </p:cNvPr>
          <p:cNvCxnSpPr>
            <a:cxnSpLocks/>
          </p:cNvCxnSpPr>
          <p:nvPr/>
        </p:nvCxnSpPr>
        <p:spPr>
          <a:xfrm flipH="1" flipV="1">
            <a:off x="5168823" y="3757309"/>
            <a:ext cx="2079184" cy="1265396"/>
          </a:xfrm>
          <a:prstGeom prst="straightConnector1">
            <a:avLst/>
          </a:prstGeom>
          <a:ln w="28575">
            <a:solidFill>
              <a:srgbClr val="49A3C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2070780C-7ACB-52C2-2447-D08385F1202C}"/>
              </a:ext>
            </a:extLst>
          </p:cNvPr>
          <p:cNvCxnSpPr/>
          <p:nvPr/>
        </p:nvCxnSpPr>
        <p:spPr>
          <a:xfrm>
            <a:off x="5238327" y="3203913"/>
            <a:ext cx="57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F5B1A1F2-1126-FDC9-8F62-79213376CCCB}"/>
              </a:ext>
            </a:extLst>
          </p:cNvPr>
          <p:cNvCxnSpPr/>
          <p:nvPr/>
        </p:nvCxnSpPr>
        <p:spPr>
          <a:xfrm>
            <a:off x="5238327" y="3351890"/>
            <a:ext cx="57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01E0A6BA-3DDF-77B4-F5A0-889C7C921D13}"/>
              </a:ext>
            </a:extLst>
          </p:cNvPr>
          <p:cNvCxnSpPr>
            <a:cxnSpLocks/>
          </p:cNvCxnSpPr>
          <p:nvPr/>
        </p:nvCxnSpPr>
        <p:spPr>
          <a:xfrm rot="10800000">
            <a:off x="6588430" y="3203030"/>
            <a:ext cx="57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8BCDA464-644F-B457-5297-8F6E99879DE4}"/>
              </a:ext>
            </a:extLst>
          </p:cNvPr>
          <p:cNvCxnSpPr>
            <a:cxnSpLocks/>
          </p:cNvCxnSpPr>
          <p:nvPr/>
        </p:nvCxnSpPr>
        <p:spPr>
          <a:xfrm rot="10800000">
            <a:off x="6588430" y="3351007"/>
            <a:ext cx="576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CuadroTexto 54">
            <a:extLst>
              <a:ext uri="{FF2B5EF4-FFF2-40B4-BE49-F238E27FC236}">
                <a16:creationId xmlns:a16="http://schemas.microsoft.com/office/drawing/2014/main" id="{2DEADB2C-D069-F9B2-A190-4E119DCE47DA}"/>
              </a:ext>
            </a:extLst>
          </p:cNvPr>
          <p:cNvSpPr txBox="1"/>
          <p:nvPr/>
        </p:nvSpPr>
        <p:spPr>
          <a:xfrm>
            <a:off x="4491338" y="2828842"/>
            <a:ext cx="1537297" cy="325089"/>
          </a:xfrm>
          <a:prstGeom prst="rect">
            <a:avLst/>
          </a:prstGeom>
          <a:noFill/>
        </p:spPr>
        <p:txBody>
          <a:bodyPr wrap="square" rtlCol="0">
            <a:spAutoFit/>
          </a:bodyPr>
          <a:lstStyle/>
          <a:p>
            <a:pPr>
              <a:lnSpc>
                <a:spcPct val="150000"/>
              </a:lnSpc>
            </a:pPr>
            <a:r>
              <a:rPr lang="es-ES" sz="1100" b="1" dirty="0"/>
              <a:t>(“</a:t>
            </a:r>
            <a:r>
              <a:rPr lang="es-ES" sz="1100" b="1" dirty="0" err="1"/>
              <a:t>buyer</a:t>
            </a:r>
            <a:r>
              <a:rPr lang="es-ES" sz="1100" b="1" dirty="0"/>
              <a:t>”, </a:t>
            </a:r>
            <a:r>
              <a:rPr lang="es-ES" sz="1100" b="1" dirty="0" err="1"/>
              <a:t>Props</a:t>
            </a:r>
            <a:r>
              <a:rPr lang="es-ES" sz="1100" b="1" dirty="0"/>
              <a:t>)</a:t>
            </a:r>
            <a:endParaRPr lang="es-ES" sz="1200" b="1" dirty="0"/>
          </a:p>
        </p:txBody>
      </p:sp>
      <p:sp>
        <p:nvSpPr>
          <p:cNvPr id="56" name="CuadroTexto 55">
            <a:extLst>
              <a:ext uri="{FF2B5EF4-FFF2-40B4-BE49-F238E27FC236}">
                <a16:creationId xmlns:a16="http://schemas.microsoft.com/office/drawing/2014/main" id="{46721D23-3C6E-D4F4-16F1-9CECB33AE753}"/>
              </a:ext>
            </a:extLst>
          </p:cNvPr>
          <p:cNvSpPr txBox="1"/>
          <p:nvPr/>
        </p:nvSpPr>
        <p:spPr>
          <a:xfrm>
            <a:off x="6503798" y="2843801"/>
            <a:ext cx="1537297" cy="325089"/>
          </a:xfrm>
          <a:prstGeom prst="rect">
            <a:avLst/>
          </a:prstGeom>
          <a:noFill/>
        </p:spPr>
        <p:txBody>
          <a:bodyPr wrap="square" rtlCol="0">
            <a:spAutoFit/>
          </a:bodyPr>
          <a:lstStyle/>
          <a:p>
            <a:pPr>
              <a:lnSpc>
                <a:spcPct val="150000"/>
              </a:lnSpc>
            </a:pPr>
            <a:r>
              <a:rPr lang="es-ES" sz="1100" b="1" dirty="0"/>
              <a:t>(“</a:t>
            </a:r>
            <a:r>
              <a:rPr lang="es-ES" sz="1100" b="1" dirty="0" err="1"/>
              <a:t>buyer</a:t>
            </a:r>
            <a:r>
              <a:rPr lang="es-ES" sz="1100" b="1" dirty="0"/>
              <a:t>”, </a:t>
            </a:r>
            <a:r>
              <a:rPr lang="es-ES" sz="1100" b="1" dirty="0" err="1"/>
              <a:t>Props</a:t>
            </a:r>
            <a:r>
              <a:rPr lang="es-ES" sz="1100" b="1" dirty="0"/>
              <a:t>)</a:t>
            </a:r>
            <a:endParaRPr lang="es-ES" sz="1200" b="1" dirty="0"/>
          </a:p>
        </p:txBody>
      </p:sp>
      <p:sp>
        <p:nvSpPr>
          <p:cNvPr id="57" name="CuadroTexto 56">
            <a:extLst>
              <a:ext uri="{FF2B5EF4-FFF2-40B4-BE49-F238E27FC236}">
                <a16:creationId xmlns:a16="http://schemas.microsoft.com/office/drawing/2014/main" id="{52521BD8-CAA3-F82D-60EC-A47F55F58676}"/>
              </a:ext>
            </a:extLst>
          </p:cNvPr>
          <p:cNvSpPr txBox="1"/>
          <p:nvPr/>
        </p:nvSpPr>
        <p:spPr>
          <a:xfrm>
            <a:off x="4499502" y="3347724"/>
            <a:ext cx="1537297" cy="325089"/>
          </a:xfrm>
          <a:prstGeom prst="rect">
            <a:avLst/>
          </a:prstGeom>
          <a:noFill/>
        </p:spPr>
        <p:txBody>
          <a:bodyPr wrap="square" rtlCol="0">
            <a:spAutoFit/>
          </a:bodyPr>
          <a:lstStyle/>
          <a:p>
            <a:pPr>
              <a:lnSpc>
                <a:spcPct val="150000"/>
              </a:lnSpc>
            </a:pPr>
            <a:r>
              <a:rPr lang="es-ES" sz="1100" b="1" dirty="0"/>
              <a:t>(“</a:t>
            </a:r>
            <a:r>
              <a:rPr lang="es-ES" sz="1100" b="1" dirty="0" err="1"/>
              <a:t>seller</a:t>
            </a:r>
            <a:r>
              <a:rPr lang="es-ES" sz="1100" b="1" dirty="0"/>
              <a:t>”, </a:t>
            </a:r>
            <a:r>
              <a:rPr lang="es-ES" sz="1100" b="1" dirty="0" err="1"/>
              <a:t>Props</a:t>
            </a:r>
            <a:r>
              <a:rPr lang="es-ES" sz="1100" b="1" dirty="0"/>
              <a:t>)</a:t>
            </a:r>
            <a:endParaRPr lang="es-ES" sz="1200" b="1" dirty="0"/>
          </a:p>
        </p:txBody>
      </p:sp>
      <p:sp>
        <p:nvSpPr>
          <p:cNvPr id="59" name="CuadroTexto 58">
            <a:extLst>
              <a:ext uri="{FF2B5EF4-FFF2-40B4-BE49-F238E27FC236}">
                <a16:creationId xmlns:a16="http://schemas.microsoft.com/office/drawing/2014/main" id="{EF0B4B42-A06B-78F4-84C3-542B1D0148D5}"/>
              </a:ext>
            </a:extLst>
          </p:cNvPr>
          <p:cNvSpPr txBox="1"/>
          <p:nvPr/>
        </p:nvSpPr>
        <p:spPr>
          <a:xfrm>
            <a:off x="6504748" y="3345466"/>
            <a:ext cx="1537297" cy="325089"/>
          </a:xfrm>
          <a:prstGeom prst="rect">
            <a:avLst/>
          </a:prstGeom>
          <a:noFill/>
        </p:spPr>
        <p:txBody>
          <a:bodyPr wrap="square" rtlCol="0">
            <a:spAutoFit/>
          </a:bodyPr>
          <a:lstStyle/>
          <a:p>
            <a:pPr>
              <a:lnSpc>
                <a:spcPct val="150000"/>
              </a:lnSpc>
            </a:pPr>
            <a:r>
              <a:rPr lang="es-ES" sz="1100" b="1" dirty="0"/>
              <a:t>(“</a:t>
            </a:r>
            <a:r>
              <a:rPr lang="es-ES" sz="1100" b="1" dirty="0" err="1"/>
              <a:t>seller</a:t>
            </a:r>
            <a:r>
              <a:rPr lang="es-ES" sz="1100" b="1" dirty="0"/>
              <a:t>”, </a:t>
            </a:r>
            <a:r>
              <a:rPr lang="es-ES" sz="1100" b="1" dirty="0" err="1"/>
              <a:t>Props</a:t>
            </a:r>
            <a:r>
              <a:rPr lang="es-ES" sz="1100" b="1" dirty="0"/>
              <a:t>)</a:t>
            </a:r>
            <a:endParaRPr lang="es-ES" sz="1200" b="1" dirty="0"/>
          </a:p>
        </p:txBody>
      </p:sp>
      <p:cxnSp>
        <p:nvCxnSpPr>
          <p:cNvPr id="62" name="Conector recto de flecha 61">
            <a:extLst>
              <a:ext uri="{FF2B5EF4-FFF2-40B4-BE49-F238E27FC236}">
                <a16:creationId xmlns:a16="http://schemas.microsoft.com/office/drawing/2014/main" id="{26087B6E-59AD-2207-22E0-19164EEEF62F}"/>
              </a:ext>
            </a:extLst>
          </p:cNvPr>
          <p:cNvCxnSpPr>
            <a:cxnSpLocks/>
          </p:cNvCxnSpPr>
          <p:nvPr/>
        </p:nvCxnSpPr>
        <p:spPr>
          <a:xfrm flipH="1">
            <a:off x="6198049" y="3757309"/>
            <a:ext cx="11674" cy="2081139"/>
          </a:xfrm>
          <a:prstGeom prst="straightConnector1">
            <a:avLst/>
          </a:prstGeom>
          <a:ln w="28575">
            <a:solidFill>
              <a:srgbClr val="35B3A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53D6C15A-A7A9-F28F-BB63-477EF19FBA23}"/>
              </a:ext>
            </a:extLst>
          </p:cNvPr>
          <p:cNvCxnSpPr>
            <a:cxnSpLocks/>
          </p:cNvCxnSpPr>
          <p:nvPr/>
        </p:nvCxnSpPr>
        <p:spPr>
          <a:xfrm flipV="1">
            <a:off x="4804129" y="3738380"/>
            <a:ext cx="0" cy="1080000"/>
          </a:xfrm>
          <a:prstGeom prst="straightConnector1">
            <a:avLst/>
          </a:prstGeom>
          <a:ln w="28575">
            <a:solidFill>
              <a:srgbClr val="49A3C7"/>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D5F84426-BFB7-A116-DD22-FF2C67F6B0F0}"/>
              </a:ext>
            </a:extLst>
          </p:cNvPr>
          <p:cNvCxnSpPr>
            <a:cxnSpLocks/>
          </p:cNvCxnSpPr>
          <p:nvPr/>
        </p:nvCxnSpPr>
        <p:spPr>
          <a:xfrm flipH="1" flipV="1">
            <a:off x="5139107" y="5498770"/>
            <a:ext cx="607338" cy="388662"/>
          </a:xfrm>
          <a:prstGeom prst="straightConnector1">
            <a:avLst/>
          </a:prstGeom>
          <a:ln w="28575">
            <a:solidFill>
              <a:srgbClr val="35B3A1"/>
            </a:solidFill>
            <a:tailEnd type="triangle"/>
          </a:ln>
        </p:spPr>
        <p:style>
          <a:lnRef idx="1">
            <a:schemeClr val="accent1"/>
          </a:lnRef>
          <a:fillRef idx="0">
            <a:schemeClr val="accent1"/>
          </a:fillRef>
          <a:effectRef idx="0">
            <a:schemeClr val="accent1"/>
          </a:effectRef>
          <a:fontRef idx="minor">
            <a:schemeClr val="tx1"/>
          </a:fontRef>
        </p:style>
      </p:cxnSp>
      <p:sp>
        <p:nvSpPr>
          <p:cNvPr id="70" name="CuadroTexto 69">
            <a:extLst>
              <a:ext uri="{FF2B5EF4-FFF2-40B4-BE49-F238E27FC236}">
                <a16:creationId xmlns:a16="http://schemas.microsoft.com/office/drawing/2014/main" id="{1C2AB566-838F-18DF-007D-6196AEAD43DF}"/>
              </a:ext>
            </a:extLst>
          </p:cNvPr>
          <p:cNvSpPr txBox="1"/>
          <p:nvPr/>
        </p:nvSpPr>
        <p:spPr>
          <a:xfrm rot="5400000">
            <a:off x="3802118" y="4244727"/>
            <a:ext cx="1537297" cy="325089"/>
          </a:xfrm>
          <a:prstGeom prst="rect">
            <a:avLst/>
          </a:prstGeom>
          <a:noFill/>
        </p:spPr>
        <p:txBody>
          <a:bodyPr wrap="square" rtlCol="0">
            <a:spAutoFit/>
          </a:bodyPr>
          <a:lstStyle/>
          <a:p>
            <a:pPr>
              <a:lnSpc>
                <a:spcPct val="150000"/>
              </a:lnSpc>
            </a:pPr>
            <a:r>
              <a:rPr lang="es-ES" sz="1100" b="1" dirty="0"/>
              <a:t>(“</a:t>
            </a:r>
            <a:r>
              <a:rPr lang="es-ES" sz="1100" b="1" dirty="0" err="1"/>
              <a:t>seller</a:t>
            </a:r>
            <a:r>
              <a:rPr lang="es-ES" sz="1100" b="1" dirty="0"/>
              <a:t>”, </a:t>
            </a:r>
            <a:r>
              <a:rPr lang="es-ES" sz="1100" b="1" dirty="0" err="1"/>
              <a:t>Props</a:t>
            </a:r>
            <a:r>
              <a:rPr lang="es-ES" sz="1100" b="1" dirty="0"/>
              <a:t>)</a:t>
            </a:r>
            <a:endParaRPr lang="es-ES" sz="1200" b="1" dirty="0"/>
          </a:p>
        </p:txBody>
      </p:sp>
      <p:sp>
        <p:nvSpPr>
          <p:cNvPr id="74" name="CuadroTexto 73">
            <a:extLst>
              <a:ext uri="{FF2B5EF4-FFF2-40B4-BE49-F238E27FC236}">
                <a16:creationId xmlns:a16="http://schemas.microsoft.com/office/drawing/2014/main" id="{0B3186EA-A231-D129-BFE6-2A82C0273CC2}"/>
              </a:ext>
            </a:extLst>
          </p:cNvPr>
          <p:cNvSpPr txBox="1"/>
          <p:nvPr/>
        </p:nvSpPr>
        <p:spPr>
          <a:xfrm rot="5400000">
            <a:off x="7139590" y="4259123"/>
            <a:ext cx="1537297" cy="325089"/>
          </a:xfrm>
          <a:prstGeom prst="rect">
            <a:avLst/>
          </a:prstGeom>
          <a:noFill/>
        </p:spPr>
        <p:txBody>
          <a:bodyPr wrap="square" rtlCol="0">
            <a:spAutoFit/>
          </a:bodyPr>
          <a:lstStyle/>
          <a:p>
            <a:pPr>
              <a:lnSpc>
                <a:spcPct val="150000"/>
              </a:lnSpc>
            </a:pPr>
            <a:r>
              <a:rPr lang="es-ES" sz="1100" b="1" dirty="0"/>
              <a:t>(“</a:t>
            </a:r>
            <a:r>
              <a:rPr lang="es-ES" sz="1100" b="1" dirty="0" err="1"/>
              <a:t>buyer</a:t>
            </a:r>
            <a:r>
              <a:rPr lang="es-ES" sz="1100" b="1" dirty="0"/>
              <a:t>”, </a:t>
            </a:r>
            <a:r>
              <a:rPr lang="es-ES" sz="1100" b="1" dirty="0" err="1"/>
              <a:t>Props</a:t>
            </a:r>
            <a:r>
              <a:rPr lang="es-ES" sz="1100" b="1" dirty="0"/>
              <a:t>)</a:t>
            </a:r>
            <a:endParaRPr lang="es-ES" sz="1200" b="1" dirty="0"/>
          </a:p>
        </p:txBody>
      </p:sp>
      <p:sp>
        <p:nvSpPr>
          <p:cNvPr id="75" name="CuadroTexto 74">
            <a:extLst>
              <a:ext uri="{FF2B5EF4-FFF2-40B4-BE49-F238E27FC236}">
                <a16:creationId xmlns:a16="http://schemas.microsoft.com/office/drawing/2014/main" id="{011CD604-4676-2FC0-2318-3E2FCC18125B}"/>
              </a:ext>
            </a:extLst>
          </p:cNvPr>
          <p:cNvSpPr txBox="1"/>
          <p:nvPr/>
        </p:nvSpPr>
        <p:spPr>
          <a:xfrm rot="5400000">
            <a:off x="5625656" y="5169721"/>
            <a:ext cx="1537297" cy="325089"/>
          </a:xfrm>
          <a:prstGeom prst="rect">
            <a:avLst/>
          </a:prstGeom>
          <a:noFill/>
        </p:spPr>
        <p:txBody>
          <a:bodyPr wrap="square" rtlCol="0">
            <a:spAutoFit/>
          </a:bodyPr>
          <a:lstStyle/>
          <a:p>
            <a:pPr>
              <a:lnSpc>
                <a:spcPct val="150000"/>
              </a:lnSpc>
            </a:pPr>
            <a:r>
              <a:rPr lang="es-ES" sz="1100" b="1" dirty="0"/>
              <a:t>(“</a:t>
            </a:r>
            <a:r>
              <a:rPr lang="es-ES" sz="1100" b="1" dirty="0" err="1"/>
              <a:t>buyer</a:t>
            </a:r>
            <a:r>
              <a:rPr lang="es-ES" sz="1100" b="1" dirty="0"/>
              <a:t>”, </a:t>
            </a:r>
            <a:r>
              <a:rPr lang="es-ES" sz="1100" b="1" dirty="0" err="1"/>
              <a:t>Props</a:t>
            </a:r>
            <a:r>
              <a:rPr lang="es-ES" sz="1100" b="1" dirty="0"/>
              <a:t>)</a:t>
            </a:r>
            <a:endParaRPr lang="es-ES" sz="1200" b="1" dirty="0"/>
          </a:p>
        </p:txBody>
      </p:sp>
      <p:sp>
        <p:nvSpPr>
          <p:cNvPr id="77" name="CuadroTexto 76">
            <a:extLst>
              <a:ext uri="{FF2B5EF4-FFF2-40B4-BE49-F238E27FC236}">
                <a16:creationId xmlns:a16="http://schemas.microsoft.com/office/drawing/2014/main" id="{3BD3B95A-D471-46F1-3C56-0823E5D03EB4}"/>
              </a:ext>
            </a:extLst>
          </p:cNvPr>
          <p:cNvSpPr txBox="1"/>
          <p:nvPr/>
        </p:nvSpPr>
        <p:spPr>
          <a:xfrm>
            <a:off x="4378540" y="5756062"/>
            <a:ext cx="1537297" cy="325089"/>
          </a:xfrm>
          <a:prstGeom prst="rect">
            <a:avLst/>
          </a:prstGeom>
          <a:noFill/>
        </p:spPr>
        <p:txBody>
          <a:bodyPr wrap="square" rtlCol="0">
            <a:spAutoFit/>
          </a:bodyPr>
          <a:lstStyle/>
          <a:p>
            <a:pPr>
              <a:lnSpc>
                <a:spcPct val="150000"/>
              </a:lnSpc>
            </a:pPr>
            <a:r>
              <a:rPr lang="es-ES" sz="1100" b="1" dirty="0"/>
              <a:t>(“</a:t>
            </a:r>
            <a:r>
              <a:rPr lang="es-ES" sz="1100" b="1" dirty="0" err="1"/>
              <a:t>seller</a:t>
            </a:r>
            <a:r>
              <a:rPr lang="es-ES" sz="1100" b="1" dirty="0"/>
              <a:t>”, </a:t>
            </a:r>
            <a:r>
              <a:rPr lang="es-ES" sz="1100" b="1" dirty="0" err="1"/>
              <a:t>Props</a:t>
            </a:r>
            <a:r>
              <a:rPr lang="es-ES" sz="1100" b="1" dirty="0"/>
              <a:t>)</a:t>
            </a:r>
            <a:endParaRPr lang="es-ES" sz="1200" b="1" dirty="0"/>
          </a:p>
        </p:txBody>
      </p:sp>
      <p:sp>
        <p:nvSpPr>
          <p:cNvPr id="78" name="CuadroTexto 77">
            <a:extLst>
              <a:ext uri="{FF2B5EF4-FFF2-40B4-BE49-F238E27FC236}">
                <a16:creationId xmlns:a16="http://schemas.microsoft.com/office/drawing/2014/main" id="{7B7B9A58-322D-6FC0-90B2-38EFDB8D237D}"/>
              </a:ext>
            </a:extLst>
          </p:cNvPr>
          <p:cNvSpPr txBox="1"/>
          <p:nvPr/>
        </p:nvSpPr>
        <p:spPr>
          <a:xfrm rot="1885193">
            <a:off x="4751176" y="3972543"/>
            <a:ext cx="1537297" cy="325089"/>
          </a:xfrm>
          <a:prstGeom prst="rect">
            <a:avLst/>
          </a:prstGeom>
          <a:noFill/>
        </p:spPr>
        <p:txBody>
          <a:bodyPr wrap="square" rtlCol="0">
            <a:spAutoFit/>
          </a:bodyPr>
          <a:lstStyle/>
          <a:p>
            <a:pPr>
              <a:lnSpc>
                <a:spcPct val="150000"/>
              </a:lnSpc>
            </a:pPr>
            <a:r>
              <a:rPr lang="es-ES" sz="1100" b="1" dirty="0"/>
              <a:t>(“</a:t>
            </a:r>
            <a:r>
              <a:rPr lang="es-ES" sz="1100" b="1" dirty="0" err="1"/>
              <a:t>buyer</a:t>
            </a:r>
            <a:r>
              <a:rPr lang="es-ES" sz="1100" b="1" dirty="0"/>
              <a:t>”, </a:t>
            </a:r>
            <a:r>
              <a:rPr lang="es-ES" sz="1100" b="1" dirty="0" err="1"/>
              <a:t>Props</a:t>
            </a:r>
            <a:r>
              <a:rPr lang="es-ES" sz="1100" b="1" dirty="0"/>
              <a:t>)</a:t>
            </a:r>
            <a:endParaRPr lang="es-ES" sz="1200" b="1" dirty="0"/>
          </a:p>
        </p:txBody>
      </p:sp>
      <p:sp>
        <p:nvSpPr>
          <p:cNvPr id="79" name="CuadroTexto 78">
            <a:extLst>
              <a:ext uri="{FF2B5EF4-FFF2-40B4-BE49-F238E27FC236}">
                <a16:creationId xmlns:a16="http://schemas.microsoft.com/office/drawing/2014/main" id="{13E76010-AFCA-0CAF-FCE2-3C1050D4A0D4}"/>
              </a:ext>
            </a:extLst>
          </p:cNvPr>
          <p:cNvSpPr txBox="1"/>
          <p:nvPr/>
        </p:nvSpPr>
        <p:spPr>
          <a:xfrm rot="19669533">
            <a:off x="6219731" y="3908601"/>
            <a:ext cx="1537297" cy="325089"/>
          </a:xfrm>
          <a:prstGeom prst="rect">
            <a:avLst/>
          </a:prstGeom>
          <a:noFill/>
        </p:spPr>
        <p:txBody>
          <a:bodyPr wrap="square" rtlCol="0">
            <a:spAutoFit/>
          </a:bodyPr>
          <a:lstStyle/>
          <a:p>
            <a:pPr>
              <a:lnSpc>
                <a:spcPct val="150000"/>
              </a:lnSpc>
            </a:pPr>
            <a:r>
              <a:rPr lang="es-ES" sz="1100" b="1" dirty="0"/>
              <a:t>(“</a:t>
            </a:r>
            <a:r>
              <a:rPr lang="es-ES" sz="1100" b="1" dirty="0" err="1"/>
              <a:t>seller</a:t>
            </a:r>
            <a:r>
              <a:rPr lang="es-ES" sz="1100" b="1" dirty="0"/>
              <a:t>”, </a:t>
            </a:r>
            <a:r>
              <a:rPr lang="es-ES" sz="1100" b="1" dirty="0" err="1"/>
              <a:t>Props</a:t>
            </a:r>
            <a:r>
              <a:rPr lang="es-ES" sz="1100" b="1" dirty="0"/>
              <a:t>)</a:t>
            </a:r>
            <a:endParaRPr lang="es-ES" sz="1200" b="1" dirty="0"/>
          </a:p>
        </p:txBody>
      </p:sp>
      <p:sp>
        <p:nvSpPr>
          <p:cNvPr id="7" name="CuadroTexto 6">
            <a:extLst>
              <a:ext uri="{FF2B5EF4-FFF2-40B4-BE49-F238E27FC236}">
                <a16:creationId xmlns:a16="http://schemas.microsoft.com/office/drawing/2014/main" id="{8529DE6B-D7B3-243B-EAF8-1F7A59EE8830}"/>
              </a:ext>
            </a:extLst>
          </p:cNvPr>
          <p:cNvSpPr txBox="1"/>
          <p:nvPr/>
        </p:nvSpPr>
        <p:spPr>
          <a:xfrm>
            <a:off x="412591" y="5168336"/>
            <a:ext cx="1559235" cy="1278235"/>
          </a:xfrm>
          <a:prstGeom prst="rect">
            <a:avLst/>
          </a:prstGeom>
          <a:noFill/>
        </p:spPr>
        <p:txBody>
          <a:bodyPr wrap="square" rtlCol="0">
            <a:spAutoFit/>
          </a:bodyPr>
          <a:lstStyle/>
          <a:p>
            <a:pPr>
              <a:lnSpc>
                <a:spcPct val="150000"/>
              </a:lnSpc>
            </a:pPr>
            <a:r>
              <a:rPr lang="es-ES" sz="1200" b="1" dirty="0"/>
              <a:t>Poder:</a:t>
            </a:r>
          </a:p>
          <a:p>
            <a:pPr marL="285750" indent="-285750">
              <a:lnSpc>
                <a:spcPct val="150000"/>
              </a:lnSpc>
              <a:buFont typeface="Arial" panose="020B0604020202020204" pitchFamily="34" charset="0"/>
              <a:buChar char="•"/>
            </a:pPr>
            <a:r>
              <a:rPr lang="es-ES" sz="1350" dirty="0"/>
              <a:t>Trader A: 5</a:t>
            </a:r>
          </a:p>
          <a:p>
            <a:pPr marL="285750" indent="-285750">
              <a:lnSpc>
                <a:spcPct val="150000"/>
              </a:lnSpc>
              <a:buFont typeface="Arial" panose="020B0604020202020204" pitchFamily="34" charset="0"/>
              <a:buChar char="•"/>
            </a:pPr>
            <a:r>
              <a:rPr lang="es-ES" sz="1350" dirty="0"/>
              <a:t>Trader B: 3</a:t>
            </a:r>
          </a:p>
          <a:p>
            <a:pPr marL="285750" indent="-285750">
              <a:lnSpc>
                <a:spcPct val="150000"/>
              </a:lnSpc>
              <a:buFont typeface="Arial" panose="020B0604020202020204" pitchFamily="34" charset="0"/>
              <a:buChar char="•"/>
            </a:pPr>
            <a:r>
              <a:rPr lang="es-ES" sz="1350" dirty="0"/>
              <a:t>Trader C: 2</a:t>
            </a:r>
          </a:p>
        </p:txBody>
      </p:sp>
    </p:spTree>
    <p:extLst>
      <p:ext uri="{BB962C8B-B14F-4D97-AF65-F5344CB8AC3E}">
        <p14:creationId xmlns:p14="http://schemas.microsoft.com/office/powerpoint/2010/main" val="379078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BEB2752-6FD9-283A-AF0F-D1471F341395}"/>
              </a:ext>
            </a:extLst>
          </p:cNvPr>
          <p:cNvSpPr txBox="1"/>
          <p:nvPr/>
        </p:nvSpPr>
        <p:spPr>
          <a:xfrm>
            <a:off x="642917" y="1276350"/>
            <a:ext cx="5786438" cy="400110"/>
          </a:xfrm>
          <a:prstGeom prst="rect">
            <a:avLst/>
          </a:prstGeom>
          <a:noFill/>
        </p:spPr>
        <p:txBody>
          <a:bodyPr wrap="square" rtlCol="0">
            <a:spAutoFit/>
          </a:bodyPr>
          <a:lstStyle/>
          <a:p>
            <a:r>
              <a:rPr lang="es-ES" sz="2000" b="1" dirty="0"/>
              <a:t>Índice</a:t>
            </a:r>
          </a:p>
        </p:txBody>
      </p:sp>
      <p:sp>
        <p:nvSpPr>
          <p:cNvPr id="5" name="CuadroTexto 4">
            <a:extLst>
              <a:ext uri="{FF2B5EF4-FFF2-40B4-BE49-F238E27FC236}">
                <a16:creationId xmlns:a16="http://schemas.microsoft.com/office/drawing/2014/main" id="{8FA12BC8-47F8-E5B3-E493-242200720278}"/>
              </a:ext>
            </a:extLst>
          </p:cNvPr>
          <p:cNvSpPr txBox="1"/>
          <p:nvPr/>
        </p:nvSpPr>
        <p:spPr>
          <a:xfrm>
            <a:off x="642917" y="1947863"/>
            <a:ext cx="4529137" cy="369332"/>
          </a:xfrm>
          <a:prstGeom prst="rect">
            <a:avLst/>
          </a:prstGeom>
          <a:noFill/>
        </p:spPr>
        <p:txBody>
          <a:bodyPr wrap="square" rtlCol="0">
            <a:spAutoFit/>
          </a:bodyPr>
          <a:lstStyle/>
          <a:p>
            <a:r>
              <a:rPr lang="es-ES" dirty="0"/>
              <a:t>Objetivos</a:t>
            </a:r>
          </a:p>
        </p:txBody>
      </p:sp>
      <p:sp>
        <p:nvSpPr>
          <p:cNvPr id="6" name="CuadroTexto 5">
            <a:extLst>
              <a:ext uri="{FF2B5EF4-FFF2-40B4-BE49-F238E27FC236}">
                <a16:creationId xmlns:a16="http://schemas.microsoft.com/office/drawing/2014/main" id="{64E51CC4-9282-C984-FE96-BF3A1C071B3E}"/>
              </a:ext>
            </a:extLst>
          </p:cNvPr>
          <p:cNvSpPr txBox="1"/>
          <p:nvPr/>
        </p:nvSpPr>
        <p:spPr>
          <a:xfrm>
            <a:off x="642917" y="2434710"/>
            <a:ext cx="4529137" cy="369332"/>
          </a:xfrm>
          <a:prstGeom prst="rect">
            <a:avLst/>
          </a:prstGeom>
          <a:noFill/>
        </p:spPr>
        <p:txBody>
          <a:bodyPr wrap="square" rtlCol="0">
            <a:spAutoFit/>
          </a:bodyPr>
          <a:lstStyle/>
          <a:p>
            <a:r>
              <a:rPr lang="es-ES" dirty="0"/>
              <a:t>Introducción</a:t>
            </a:r>
          </a:p>
        </p:txBody>
      </p:sp>
      <p:sp>
        <p:nvSpPr>
          <p:cNvPr id="7" name="CuadroTexto 6">
            <a:extLst>
              <a:ext uri="{FF2B5EF4-FFF2-40B4-BE49-F238E27FC236}">
                <a16:creationId xmlns:a16="http://schemas.microsoft.com/office/drawing/2014/main" id="{134C068A-3072-8A6C-83F0-FEF9E661EEDC}"/>
              </a:ext>
            </a:extLst>
          </p:cNvPr>
          <p:cNvSpPr txBox="1"/>
          <p:nvPr/>
        </p:nvSpPr>
        <p:spPr>
          <a:xfrm>
            <a:off x="642917" y="2921557"/>
            <a:ext cx="4529137" cy="369332"/>
          </a:xfrm>
          <a:prstGeom prst="rect">
            <a:avLst/>
          </a:prstGeom>
          <a:noFill/>
        </p:spPr>
        <p:txBody>
          <a:bodyPr wrap="square" rtlCol="0">
            <a:spAutoFit/>
          </a:bodyPr>
          <a:lstStyle/>
          <a:p>
            <a:r>
              <a:rPr lang="es-ES" dirty="0"/>
              <a:t>Modelado del mercado de NFTs</a:t>
            </a:r>
          </a:p>
        </p:txBody>
      </p:sp>
      <p:sp>
        <p:nvSpPr>
          <p:cNvPr id="8" name="CuadroTexto 7">
            <a:extLst>
              <a:ext uri="{FF2B5EF4-FFF2-40B4-BE49-F238E27FC236}">
                <a16:creationId xmlns:a16="http://schemas.microsoft.com/office/drawing/2014/main" id="{5F17D7B9-0858-B502-19DD-D79BED2ACEC0}"/>
              </a:ext>
            </a:extLst>
          </p:cNvPr>
          <p:cNvSpPr txBox="1"/>
          <p:nvPr/>
        </p:nvSpPr>
        <p:spPr>
          <a:xfrm>
            <a:off x="642917" y="3423764"/>
            <a:ext cx="4529137" cy="369332"/>
          </a:xfrm>
          <a:prstGeom prst="rect">
            <a:avLst/>
          </a:prstGeom>
          <a:noFill/>
        </p:spPr>
        <p:txBody>
          <a:bodyPr wrap="square" rtlCol="0">
            <a:spAutoFit/>
          </a:bodyPr>
          <a:lstStyle/>
          <a:p>
            <a:r>
              <a:rPr lang="es-ES" dirty="0" err="1"/>
              <a:t>Raphtory</a:t>
            </a:r>
            <a:endParaRPr lang="es-ES" dirty="0"/>
          </a:p>
        </p:txBody>
      </p:sp>
      <p:sp>
        <p:nvSpPr>
          <p:cNvPr id="9" name="CuadroTexto 8">
            <a:extLst>
              <a:ext uri="{FF2B5EF4-FFF2-40B4-BE49-F238E27FC236}">
                <a16:creationId xmlns:a16="http://schemas.microsoft.com/office/drawing/2014/main" id="{706550F4-760C-3DA6-D16D-07706C16E897}"/>
              </a:ext>
            </a:extLst>
          </p:cNvPr>
          <p:cNvSpPr txBox="1"/>
          <p:nvPr/>
        </p:nvSpPr>
        <p:spPr>
          <a:xfrm>
            <a:off x="642917" y="3925971"/>
            <a:ext cx="4529137" cy="369332"/>
          </a:xfrm>
          <a:prstGeom prst="rect">
            <a:avLst/>
          </a:prstGeom>
          <a:noFill/>
        </p:spPr>
        <p:txBody>
          <a:bodyPr wrap="square" rtlCol="0">
            <a:spAutoFit/>
          </a:bodyPr>
          <a:lstStyle/>
          <a:p>
            <a:r>
              <a:rPr lang="es-ES" dirty="0"/>
              <a:t>Algoritmos desarrollados</a:t>
            </a:r>
          </a:p>
        </p:txBody>
      </p:sp>
      <p:sp>
        <p:nvSpPr>
          <p:cNvPr id="10" name="CuadroTexto 9">
            <a:extLst>
              <a:ext uri="{FF2B5EF4-FFF2-40B4-BE49-F238E27FC236}">
                <a16:creationId xmlns:a16="http://schemas.microsoft.com/office/drawing/2014/main" id="{8BAA1486-6CEF-C5B8-C0E2-D799912C72E9}"/>
              </a:ext>
            </a:extLst>
          </p:cNvPr>
          <p:cNvSpPr txBox="1"/>
          <p:nvPr/>
        </p:nvSpPr>
        <p:spPr>
          <a:xfrm>
            <a:off x="642917" y="4428178"/>
            <a:ext cx="4529137" cy="369332"/>
          </a:xfrm>
          <a:prstGeom prst="rect">
            <a:avLst/>
          </a:prstGeom>
          <a:noFill/>
        </p:spPr>
        <p:txBody>
          <a:bodyPr wrap="square" rtlCol="0">
            <a:spAutoFit/>
          </a:bodyPr>
          <a:lstStyle/>
          <a:p>
            <a:r>
              <a:rPr lang="es-ES" dirty="0"/>
              <a:t>Resultados</a:t>
            </a:r>
          </a:p>
        </p:txBody>
      </p:sp>
      <p:grpSp>
        <p:nvGrpSpPr>
          <p:cNvPr id="15" name="Grupo 14">
            <a:extLst>
              <a:ext uri="{FF2B5EF4-FFF2-40B4-BE49-F238E27FC236}">
                <a16:creationId xmlns:a16="http://schemas.microsoft.com/office/drawing/2014/main" id="{A7633998-1739-2307-C3C4-CC1327100892}"/>
              </a:ext>
            </a:extLst>
          </p:cNvPr>
          <p:cNvGrpSpPr/>
          <p:nvPr/>
        </p:nvGrpSpPr>
        <p:grpSpPr>
          <a:xfrm>
            <a:off x="700065" y="1864548"/>
            <a:ext cx="3571876" cy="478873"/>
            <a:chOff x="700065" y="1876423"/>
            <a:chExt cx="3571876" cy="478873"/>
          </a:xfrm>
        </p:grpSpPr>
        <p:cxnSp>
          <p:nvCxnSpPr>
            <p:cNvPr id="11" name="Conector recto 10">
              <a:extLst>
                <a:ext uri="{FF2B5EF4-FFF2-40B4-BE49-F238E27FC236}">
                  <a16:creationId xmlns:a16="http://schemas.microsoft.com/office/drawing/2014/main" id="{C0C4FE84-06F0-3582-A8E9-D33787F7AFF0}"/>
                </a:ext>
              </a:extLst>
            </p:cNvPr>
            <p:cNvCxnSpPr/>
            <p:nvPr/>
          </p:nvCxnSpPr>
          <p:spPr>
            <a:xfrm>
              <a:off x="700066" y="1876423"/>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83B8B2F7-BAF3-9195-6521-A818422FB835}"/>
                </a:ext>
              </a:extLst>
            </p:cNvPr>
            <p:cNvCxnSpPr/>
            <p:nvPr/>
          </p:nvCxnSpPr>
          <p:spPr>
            <a:xfrm>
              <a:off x="700065" y="2355296"/>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13" name="CuadroTexto 12">
            <a:extLst>
              <a:ext uri="{FF2B5EF4-FFF2-40B4-BE49-F238E27FC236}">
                <a16:creationId xmlns:a16="http://schemas.microsoft.com/office/drawing/2014/main" id="{59B1A2CD-6B03-78DF-C090-247B7B3CEC46}"/>
              </a:ext>
            </a:extLst>
          </p:cNvPr>
          <p:cNvSpPr txBox="1"/>
          <p:nvPr/>
        </p:nvSpPr>
        <p:spPr>
          <a:xfrm>
            <a:off x="642917" y="4930385"/>
            <a:ext cx="4529137" cy="369332"/>
          </a:xfrm>
          <a:prstGeom prst="rect">
            <a:avLst/>
          </a:prstGeom>
          <a:noFill/>
        </p:spPr>
        <p:txBody>
          <a:bodyPr wrap="square" rtlCol="0">
            <a:spAutoFit/>
          </a:bodyPr>
          <a:lstStyle/>
          <a:p>
            <a:r>
              <a:rPr lang="es-ES" dirty="0"/>
              <a:t>Conclusiones</a:t>
            </a:r>
          </a:p>
        </p:txBody>
      </p:sp>
      <p:pic>
        <p:nvPicPr>
          <p:cNvPr id="14" name="Picture 3">
            <a:extLst>
              <a:ext uri="{FF2B5EF4-FFF2-40B4-BE49-F238E27FC236}">
                <a16:creationId xmlns:a16="http://schemas.microsoft.com/office/drawing/2014/main" id="{429524E1-6B6E-C623-7202-81EAE7A86554}"/>
              </a:ext>
            </a:extLst>
          </p:cNvPr>
          <p:cNvPicPr>
            <a:picLocks noChangeAspect="1"/>
          </p:cNvPicPr>
          <p:nvPr/>
        </p:nvPicPr>
        <p:blipFill rotWithShape="1">
          <a:blip r:embed="rId2"/>
          <a:srcRect l="29669" t="18745" r="8131" b="9394"/>
          <a:stretch/>
        </p:blipFill>
        <p:spPr>
          <a:xfrm>
            <a:off x="4741576" y="0"/>
            <a:ext cx="7419944" cy="6858000"/>
          </a:xfrm>
          <a:prstGeom prst="rect">
            <a:avLst/>
          </a:prstGeom>
        </p:spPr>
      </p:pic>
    </p:spTree>
    <p:extLst>
      <p:ext uri="{BB962C8B-B14F-4D97-AF65-F5344CB8AC3E}">
        <p14:creationId xmlns:p14="http://schemas.microsoft.com/office/powerpoint/2010/main" val="155769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BEB2752-6FD9-283A-AF0F-D1471F341395}"/>
              </a:ext>
            </a:extLst>
          </p:cNvPr>
          <p:cNvSpPr txBox="1"/>
          <p:nvPr/>
        </p:nvSpPr>
        <p:spPr>
          <a:xfrm>
            <a:off x="642917" y="1276350"/>
            <a:ext cx="5786438" cy="400110"/>
          </a:xfrm>
          <a:prstGeom prst="rect">
            <a:avLst/>
          </a:prstGeom>
          <a:noFill/>
        </p:spPr>
        <p:txBody>
          <a:bodyPr wrap="square" rtlCol="0">
            <a:spAutoFit/>
          </a:bodyPr>
          <a:lstStyle/>
          <a:p>
            <a:r>
              <a:rPr lang="es-ES" sz="2000" b="1" dirty="0"/>
              <a:t>Índice</a:t>
            </a:r>
          </a:p>
        </p:txBody>
      </p:sp>
      <p:sp>
        <p:nvSpPr>
          <p:cNvPr id="5" name="CuadroTexto 4">
            <a:extLst>
              <a:ext uri="{FF2B5EF4-FFF2-40B4-BE49-F238E27FC236}">
                <a16:creationId xmlns:a16="http://schemas.microsoft.com/office/drawing/2014/main" id="{8FA12BC8-47F8-E5B3-E493-242200720278}"/>
              </a:ext>
            </a:extLst>
          </p:cNvPr>
          <p:cNvSpPr txBox="1"/>
          <p:nvPr/>
        </p:nvSpPr>
        <p:spPr>
          <a:xfrm>
            <a:off x="642917" y="1947863"/>
            <a:ext cx="4529137" cy="369332"/>
          </a:xfrm>
          <a:prstGeom prst="rect">
            <a:avLst/>
          </a:prstGeom>
          <a:noFill/>
        </p:spPr>
        <p:txBody>
          <a:bodyPr wrap="square" rtlCol="0">
            <a:spAutoFit/>
          </a:bodyPr>
          <a:lstStyle/>
          <a:p>
            <a:r>
              <a:rPr lang="es-ES" dirty="0"/>
              <a:t>Objetivos</a:t>
            </a:r>
          </a:p>
        </p:txBody>
      </p:sp>
      <p:sp>
        <p:nvSpPr>
          <p:cNvPr id="6" name="CuadroTexto 5">
            <a:extLst>
              <a:ext uri="{FF2B5EF4-FFF2-40B4-BE49-F238E27FC236}">
                <a16:creationId xmlns:a16="http://schemas.microsoft.com/office/drawing/2014/main" id="{64E51CC4-9282-C984-FE96-BF3A1C071B3E}"/>
              </a:ext>
            </a:extLst>
          </p:cNvPr>
          <p:cNvSpPr txBox="1"/>
          <p:nvPr/>
        </p:nvSpPr>
        <p:spPr>
          <a:xfrm>
            <a:off x="642917" y="2434710"/>
            <a:ext cx="4529137" cy="369332"/>
          </a:xfrm>
          <a:prstGeom prst="rect">
            <a:avLst/>
          </a:prstGeom>
          <a:noFill/>
        </p:spPr>
        <p:txBody>
          <a:bodyPr wrap="square" rtlCol="0">
            <a:spAutoFit/>
          </a:bodyPr>
          <a:lstStyle/>
          <a:p>
            <a:r>
              <a:rPr lang="es-ES" dirty="0"/>
              <a:t>Introducción</a:t>
            </a:r>
          </a:p>
        </p:txBody>
      </p:sp>
      <p:sp>
        <p:nvSpPr>
          <p:cNvPr id="7" name="CuadroTexto 6">
            <a:extLst>
              <a:ext uri="{FF2B5EF4-FFF2-40B4-BE49-F238E27FC236}">
                <a16:creationId xmlns:a16="http://schemas.microsoft.com/office/drawing/2014/main" id="{134C068A-3072-8A6C-83F0-FEF9E661EEDC}"/>
              </a:ext>
            </a:extLst>
          </p:cNvPr>
          <p:cNvSpPr txBox="1"/>
          <p:nvPr/>
        </p:nvSpPr>
        <p:spPr>
          <a:xfrm>
            <a:off x="642917" y="2921557"/>
            <a:ext cx="4529137" cy="369332"/>
          </a:xfrm>
          <a:prstGeom prst="rect">
            <a:avLst/>
          </a:prstGeom>
          <a:noFill/>
        </p:spPr>
        <p:txBody>
          <a:bodyPr wrap="square" rtlCol="0">
            <a:spAutoFit/>
          </a:bodyPr>
          <a:lstStyle/>
          <a:p>
            <a:r>
              <a:rPr lang="es-ES" dirty="0"/>
              <a:t>Modelado del mercado de NFTs</a:t>
            </a:r>
          </a:p>
        </p:txBody>
      </p:sp>
      <p:sp>
        <p:nvSpPr>
          <p:cNvPr id="8" name="CuadroTexto 7">
            <a:extLst>
              <a:ext uri="{FF2B5EF4-FFF2-40B4-BE49-F238E27FC236}">
                <a16:creationId xmlns:a16="http://schemas.microsoft.com/office/drawing/2014/main" id="{5F17D7B9-0858-B502-19DD-D79BED2ACEC0}"/>
              </a:ext>
            </a:extLst>
          </p:cNvPr>
          <p:cNvSpPr txBox="1"/>
          <p:nvPr/>
        </p:nvSpPr>
        <p:spPr>
          <a:xfrm>
            <a:off x="642917" y="3423764"/>
            <a:ext cx="4529137" cy="369332"/>
          </a:xfrm>
          <a:prstGeom prst="rect">
            <a:avLst/>
          </a:prstGeom>
          <a:noFill/>
        </p:spPr>
        <p:txBody>
          <a:bodyPr wrap="square" rtlCol="0">
            <a:spAutoFit/>
          </a:bodyPr>
          <a:lstStyle/>
          <a:p>
            <a:r>
              <a:rPr lang="es-ES" dirty="0" err="1"/>
              <a:t>Raphtory</a:t>
            </a:r>
            <a:endParaRPr lang="es-ES" dirty="0"/>
          </a:p>
        </p:txBody>
      </p:sp>
      <p:sp>
        <p:nvSpPr>
          <p:cNvPr id="9" name="CuadroTexto 8">
            <a:extLst>
              <a:ext uri="{FF2B5EF4-FFF2-40B4-BE49-F238E27FC236}">
                <a16:creationId xmlns:a16="http://schemas.microsoft.com/office/drawing/2014/main" id="{706550F4-760C-3DA6-D16D-07706C16E897}"/>
              </a:ext>
            </a:extLst>
          </p:cNvPr>
          <p:cNvSpPr txBox="1"/>
          <p:nvPr/>
        </p:nvSpPr>
        <p:spPr>
          <a:xfrm>
            <a:off x="642917" y="3925971"/>
            <a:ext cx="4529137" cy="369332"/>
          </a:xfrm>
          <a:prstGeom prst="rect">
            <a:avLst/>
          </a:prstGeom>
          <a:noFill/>
        </p:spPr>
        <p:txBody>
          <a:bodyPr wrap="square" rtlCol="0">
            <a:spAutoFit/>
          </a:bodyPr>
          <a:lstStyle/>
          <a:p>
            <a:r>
              <a:rPr lang="es-ES" dirty="0"/>
              <a:t>Algoritmos desarrollados</a:t>
            </a:r>
          </a:p>
        </p:txBody>
      </p:sp>
      <p:sp>
        <p:nvSpPr>
          <p:cNvPr id="10" name="CuadroTexto 9">
            <a:extLst>
              <a:ext uri="{FF2B5EF4-FFF2-40B4-BE49-F238E27FC236}">
                <a16:creationId xmlns:a16="http://schemas.microsoft.com/office/drawing/2014/main" id="{8BAA1486-6CEF-C5B8-C0E2-D799912C72E9}"/>
              </a:ext>
            </a:extLst>
          </p:cNvPr>
          <p:cNvSpPr txBox="1"/>
          <p:nvPr/>
        </p:nvSpPr>
        <p:spPr>
          <a:xfrm>
            <a:off x="642917" y="4428178"/>
            <a:ext cx="4529137" cy="369332"/>
          </a:xfrm>
          <a:prstGeom prst="rect">
            <a:avLst/>
          </a:prstGeom>
          <a:noFill/>
        </p:spPr>
        <p:txBody>
          <a:bodyPr wrap="square" rtlCol="0">
            <a:spAutoFit/>
          </a:bodyPr>
          <a:lstStyle/>
          <a:p>
            <a:r>
              <a:rPr lang="es-ES" dirty="0"/>
              <a:t>Resultados</a:t>
            </a:r>
          </a:p>
        </p:txBody>
      </p:sp>
      <p:grpSp>
        <p:nvGrpSpPr>
          <p:cNvPr id="2" name="Grupo 1">
            <a:extLst>
              <a:ext uri="{FF2B5EF4-FFF2-40B4-BE49-F238E27FC236}">
                <a16:creationId xmlns:a16="http://schemas.microsoft.com/office/drawing/2014/main" id="{A421C640-4B77-4E13-E003-B372C34D7BBC}"/>
              </a:ext>
            </a:extLst>
          </p:cNvPr>
          <p:cNvGrpSpPr/>
          <p:nvPr/>
        </p:nvGrpSpPr>
        <p:grpSpPr>
          <a:xfrm>
            <a:off x="700065" y="4345303"/>
            <a:ext cx="3571876" cy="478873"/>
            <a:chOff x="700065" y="1876423"/>
            <a:chExt cx="3571876" cy="478873"/>
          </a:xfrm>
        </p:grpSpPr>
        <p:cxnSp>
          <p:nvCxnSpPr>
            <p:cNvPr id="11" name="Conector recto 10">
              <a:extLst>
                <a:ext uri="{FF2B5EF4-FFF2-40B4-BE49-F238E27FC236}">
                  <a16:creationId xmlns:a16="http://schemas.microsoft.com/office/drawing/2014/main" id="{C0C4FE84-06F0-3582-A8E9-D33787F7AFF0}"/>
                </a:ext>
              </a:extLst>
            </p:cNvPr>
            <p:cNvCxnSpPr/>
            <p:nvPr/>
          </p:nvCxnSpPr>
          <p:spPr>
            <a:xfrm>
              <a:off x="700066" y="1876423"/>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83B8B2F7-BAF3-9195-6521-A818422FB835}"/>
                </a:ext>
              </a:extLst>
            </p:cNvPr>
            <p:cNvCxnSpPr/>
            <p:nvPr/>
          </p:nvCxnSpPr>
          <p:spPr>
            <a:xfrm>
              <a:off x="700065" y="2355296"/>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13" name="CuadroTexto 12">
            <a:extLst>
              <a:ext uri="{FF2B5EF4-FFF2-40B4-BE49-F238E27FC236}">
                <a16:creationId xmlns:a16="http://schemas.microsoft.com/office/drawing/2014/main" id="{59B1A2CD-6B03-78DF-C090-247B7B3CEC46}"/>
              </a:ext>
            </a:extLst>
          </p:cNvPr>
          <p:cNvSpPr txBox="1"/>
          <p:nvPr/>
        </p:nvSpPr>
        <p:spPr>
          <a:xfrm>
            <a:off x="642917" y="4930385"/>
            <a:ext cx="4529137" cy="369332"/>
          </a:xfrm>
          <a:prstGeom prst="rect">
            <a:avLst/>
          </a:prstGeom>
          <a:noFill/>
        </p:spPr>
        <p:txBody>
          <a:bodyPr wrap="square" rtlCol="0">
            <a:spAutoFit/>
          </a:bodyPr>
          <a:lstStyle/>
          <a:p>
            <a:r>
              <a:rPr lang="es-ES" dirty="0"/>
              <a:t>Conclusiones</a:t>
            </a:r>
          </a:p>
        </p:txBody>
      </p:sp>
      <p:pic>
        <p:nvPicPr>
          <p:cNvPr id="14" name="Picture 3">
            <a:extLst>
              <a:ext uri="{FF2B5EF4-FFF2-40B4-BE49-F238E27FC236}">
                <a16:creationId xmlns:a16="http://schemas.microsoft.com/office/drawing/2014/main" id="{429524E1-6B6E-C623-7202-81EAE7A86554}"/>
              </a:ext>
            </a:extLst>
          </p:cNvPr>
          <p:cNvPicPr>
            <a:picLocks noChangeAspect="1"/>
          </p:cNvPicPr>
          <p:nvPr/>
        </p:nvPicPr>
        <p:blipFill rotWithShape="1">
          <a:blip r:embed="rId2"/>
          <a:srcRect l="29669" t="18745" r="8131" b="9394"/>
          <a:stretch/>
        </p:blipFill>
        <p:spPr>
          <a:xfrm>
            <a:off x="4741576" y="0"/>
            <a:ext cx="7419944" cy="6858000"/>
          </a:xfrm>
          <a:prstGeom prst="rect">
            <a:avLst/>
          </a:prstGeom>
        </p:spPr>
      </p:pic>
    </p:spTree>
    <p:extLst>
      <p:ext uri="{BB962C8B-B14F-4D97-AF65-F5344CB8AC3E}">
        <p14:creationId xmlns:p14="http://schemas.microsoft.com/office/powerpoint/2010/main" val="1563727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Resultados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Volumen y número de transacciones diarias</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 name="Gráfico 9">
            <a:extLst>
              <a:ext uri="{FF2B5EF4-FFF2-40B4-BE49-F238E27FC236}">
                <a16:creationId xmlns:a16="http://schemas.microsoft.com/office/drawing/2014/main" id="{9CB2AB79-F64A-C262-5A5E-728582111F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 y="2023725"/>
            <a:ext cx="5931447" cy="3060587"/>
          </a:xfrm>
          <a:prstGeom prst="rect">
            <a:avLst/>
          </a:prstGeom>
        </p:spPr>
      </p:pic>
      <p:pic>
        <p:nvPicPr>
          <p:cNvPr id="22" name="Gráfico 21">
            <a:extLst>
              <a:ext uri="{FF2B5EF4-FFF2-40B4-BE49-F238E27FC236}">
                <a16:creationId xmlns:a16="http://schemas.microsoft.com/office/drawing/2014/main" id="{E0A4F1A3-4833-DD6C-BBDF-03DB1A4E3A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1743" y="2071509"/>
            <a:ext cx="5078777" cy="3826183"/>
          </a:xfrm>
          <a:prstGeom prst="rect">
            <a:avLst/>
          </a:prstGeom>
        </p:spPr>
      </p:pic>
      <p:sp>
        <p:nvSpPr>
          <p:cNvPr id="23" name="CuadroTexto 22">
            <a:extLst>
              <a:ext uri="{FF2B5EF4-FFF2-40B4-BE49-F238E27FC236}">
                <a16:creationId xmlns:a16="http://schemas.microsoft.com/office/drawing/2014/main" id="{0D78F6C3-91E3-DDC3-41D5-810A356DBA41}"/>
              </a:ext>
            </a:extLst>
          </p:cNvPr>
          <p:cNvSpPr txBox="1"/>
          <p:nvPr/>
        </p:nvSpPr>
        <p:spPr>
          <a:xfrm>
            <a:off x="2579917" y="1545281"/>
            <a:ext cx="1830037" cy="388568"/>
          </a:xfrm>
          <a:prstGeom prst="rect">
            <a:avLst/>
          </a:prstGeom>
          <a:noFill/>
        </p:spPr>
        <p:txBody>
          <a:bodyPr wrap="square" rtlCol="0">
            <a:spAutoFit/>
          </a:bodyPr>
          <a:lstStyle/>
          <a:p>
            <a:pPr>
              <a:lnSpc>
                <a:spcPct val="150000"/>
              </a:lnSpc>
            </a:pPr>
            <a:r>
              <a:rPr lang="es-ES" sz="1400" b="1" dirty="0"/>
              <a:t>Volumen diario</a:t>
            </a:r>
            <a:endParaRPr lang="es-ES" sz="1600" b="1" dirty="0"/>
          </a:p>
        </p:txBody>
      </p:sp>
      <p:sp>
        <p:nvSpPr>
          <p:cNvPr id="24" name="CuadroTexto 23">
            <a:extLst>
              <a:ext uri="{FF2B5EF4-FFF2-40B4-BE49-F238E27FC236}">
                <a16:creationId xmlns:a16="http://schemas.microsoft.com/office/drawing/2014/main" id="{35C209A6-AB3F-359E-4C0D-2FA180596ADB}"/>
              </a:ext>
            </a:extLst>
          </p:cNvPr>
          <p:cNvSpPr txBox="1"/>
          <p:nvPr/>
        </p:nvSpPr>
        <p:spPr>
          <a:xfrm>
            <a:off x="7686938" y="1544400"/>
            <a:ext cx="3727048" cy="388568"/>
          </a:xfrm>
          <a:prstGeom prst="rect">
            <a:avLst/>
          </a:prstGeom>
          <a:noFill/>
        </p:spPr>
        <p:txBody>
          <a:bodyPr wrap="square" rtlCol="0">
            <a:spAutoFit/>
          </a:bodyPr>
          <a:lstStyle/>
          <a:p>
            <a:pPr>
              <a:lnSpc>
                <a:spcPct val="150000"/>
              </a:lnSpc>
            </a:pPr>
            <a:r>
              <a:rPr lang="es-ES" sz="1400" b="1" dirty="0"/>
              <a:t>Número de transacciones diarias</a:t>
            </a:r>
            <a:endParaRPr lang="es-ES" sz="1600" b="1" dirty="0"/>
          </a:p>
        </p:txBody>
      </p:sp>
      <p:graphicFrame>
        <p:nvGraphicFramePr>
          <p:cNvPr id="25" name="Tabla 25">
            <a:extLst>
              <a:ext uri="{FF2B5EF4-FFF2-40B4-BE49-F238E27FC236}">
                <a16:creationId xmlns:a16="http://schemas.microsoft.com/office/drawing/2014/main" id="{B59E7F2E-444F-5014-2A97-A0AE11735F0E}"/>
              </a:ext>
            </a:extLst>
          </p:cNvPr>
          <p:cNvGraphicFramePr>
            <a:graphicFrameLocks noGrp="1"/>
          </p:cNvGraphicFramePr>
          <p:nvPr>
            <p:extLst>
              <p:ext uri="{D42A27DB-BD31-4B8C-83A1-F6EECF244321}">
                <p14:modId xmlns:p14="http://schemas.microsoft.com/office/powerpoint/2010/main" val="3822561433"/>
              </p:ext>
            </p:extLst>
          </p:nvPr>
        </p:nvGraphicFramePr>
        <p:xfrm>
          <a:off x="376755" y="5215978"/>
          <a:ext cx="5931447" cy="1112520"/>
        </p:xfrm>
        <a:graphic>
          <a:graphicData uri="http://schemas.openxmlformats.org/drawingml/2006/table">
            <a:tbl>
              <a:tblPr firstRow="1" bandRow="1">
                <a:tableStyleId>{5C22544A-7EE6-4342-B048-85BDC9FD1C3A}</a:tableStyleId>
              </a:tblPr>
              <a:tblGrid>
                <a:gridCol w="1822435">
                  <a:extLst>
                    <a:ext uri="{9D8B030D-6E8A-4147-A177-3AD203B41FA5}">
                      <a16:colId xmlns:a16="http://schemas.microsoft.com/office/drawing/2014/main" val="4248744257"/>
                    </a:ext>
                  </a:extLst>
                </a:gridCol>
                <a:gridCol w="775504">
                  <a:extLst>
                    <a:ext uri="{9D8B030D-6E8A-4147-A177-3AD203B41FA5}">
                      <a16:colId xmlns:a16="http://schemas.microsoft.com/office/drawing/2014/main" val="388839648"/>
                    </a:ext>
                  </a:extLst>
                </a:gridCol>
                <a:gridCol w="775503">
                  <a:extLst>
                    <a:ext uri="{9D8B030D-6E8A-4147-A177-3AD203B41FA5}">
                      <a16:colId xmlns:a16="http://schemas.microsoft.com/office/drawing/2014/main" val="1144184181"/>
                    </a:ext>
                  </a:extLst>
                </a:gridCol>
                <a:gridCol w="763930">
                  <a:extLst>
                    <a:ext uri="{9D8B030D-6E8A-4147-A177-3AD203B41FA5}">
                      <a16:colId xmlns:a16="http://schemas.microsoft.com/office/drawing/2014/main" val="2092704940"/>
                    </a:ext>
                  </a:extLst>
                </a:gridCol>
                <a:gridCol w="914400">
                  <a:extLst>
                    <a:ext uri="{9D8B030D-6E8A-4147-A177-3AD203B41FA5}">
                      <a16:colId xmlns:a16="http://schemas.microsoft.com/office/drawing/2014/main" val="1516948276"/>
                    </a:ext>
                  </a:extLst>
                </a:gridCol>
                <a:gridCol w="879675">
                  <a:extLst>
                    <a:ext uri="{9D8B030D-6E8A-4147-A177-3AD203B41FA5}">
                      <a16:colId xmlns:a16="http://schemas.microsoft.com/office/drawing/2014/main" val="1221088008"/>
                    </a:ext>
                  </a:extLst>
                </a:gridCol>
              </a:tblGrid>
              <a:tr h="370840">
                <a:tc>
                  <a:txBody>
                    <a:bodyPr/>
                    <a:lstStyle/>
                    <a:p>
                      <a:pPr algn="ctr"/>
                      <a:endParaRPr lang="es-ES" sz="1200" dirty="0"/>
                    </a:p>
                  </a:txBody>
                  <a:tcPr anchor="ctr"/>
                </a:tc>
                <a:tc>
                  <a:txBody>
                    <a:bodyPr/>
                    <a:lstStyle/>
                    <a:p>
                      <a:pPr algn="ctr"/>
                      <a:r>
                        <a:rPr lang="es-ES" sz="1200" dirty="0"/>
                        <a:t>2017</a:t>
                      </a:r>
                    </a:p>
                  </a:txBody>
                  <a:tcPr anchor="ctr"/>
                </a:tc>
                <a:tc>
                  <a:txBody>
                    <a:bodyPr/>
                    <a:lstStyle/>
                    <a:p>
                      <a:pPr algn="ctr"/>
                      <a:r>
                        <a:rPr lang="es-ES" sz="1200" dirty="0"/>
                        <a:t>2018</a:t>
                      </a:r>
                    </a:p>
                  </a:txBody>
                  <a:tcPr anchor="ctr"/>
                </a:tc>
                <a:tc>
                  <a:txBody>
                    <a:bodyPr/>
                    <a:lstStyle/>
                    <a:p>
                      <a:pPr algn="ctr"/>
                      <a:r>
                        <a:rPr lang="es-ES" sz="1200" dirty="0"/>
                        <a:t>2019</a:t>
                      </a:r>
                    </a:p>
                  </a:txBody>
                  <a:tcPr anchor="ctr"/>
                </a:tc>
                <a:tc>
                  <a:txBody>
                    <a:bodyPr/>
                    <a:lstStyle/>
                    <a:p>
                      <a:pPr algn="ctr"/>
                      <a:r>
                        <a:rPr lang="es-ES" sz="1200" dirty="0"/>
                        <a:t>2020</a:t>
                      </a:r>
                    </a:p>
                  </a:txBody>
                  <a:tcPr anchor="ctr"/>
                </a:tc>
                <a:tc>
                  <a:txBody>
                    <a:bodyPr/>
                    <a:lstStyle/>
                    <a:p>
                      <a:pPr algn="ctr"/>
                      <a:r>
                        <a:rPr lang="es-ES" sz="1200" dirty="0"/>
                        <a:t>2021</a:t>
                      </a:r>
                    </a:p>
                  </a:txBody>
                  <a:tcPr anchor="ctr"/>
                </a:tc>
                <a:extLst>
                  <a:ext uri="{0D108BD9-81ED-4DB2-BD59-A6C34878D82A}">
                    <a16:rowId xmlns:a16="http://schemas.microsoft.com/office/drawing/2014/main" val="1304097869"/>
                  </a:ext>
                </a:extLst>
              </a:tr>
              <a:tr h="370840">
                <a:tc>
                  <a:txBody>
                    <a:bodyPr/>
                    <a:lstStyle/>
                    <a:p>
                      <a:pPr algn="ctr"/>
                      <a:r>
                        <a:rPr lang="es-ES" sz="1200" b="1" dirty="0">
                          <a:solidFill>
                            <a:schemeClr val="bg1"/>
                          </a:solidFill>
                        </a:rPr>
                        <a:t>Volumen (millones)</a:t>
                      </a:r>
                    </a:p>
                  </a:txBody>
                  <a:tcPr anchor="ctr">
                    <a:solidFill>
                      <a:srgbClr val="49A3C7"/>
                    </a:solidFill>
                  </a:tcPr>
                </a:tc>
                <a:tc>
                  <a:txBody>
                    <a:bodyPr/>
                    <a:lstStyle/>
                    <a:p>
                      <a:pPr algn="ctr"/>
                      <a:r>
                        <a:rPr lang="es-ES" sz="1200" dirty="0"/>
                        <a:t>18,3</a:t>
                      </a:r>
                    </a:p>
                  </a:txBody>
                  <a:tcPr anchor="ctr"/>
                </a:tc>
                <a:tc>
                  <a:txBody>
                    <a:bodyPr/>
                    <a:lstStyle/>
                    <a:p>
                      <a:pPr algn="ctr"/>
                      <a:r>
                        <a:rPr lang="es-ES" sz="1200" dirty="0"/>
                        <a:t>16,8</a:t>
                      </a:r>
                    </a:p>
                  </a:txBody>
                  <a:tcPr anchor="ctr"/>
                </a:tc>
                <a:tc>
                  <a:txBody>
                    <a:bodyPr/>
                    <a:lstStyle/>
                    <a:p>
                      <a:pPr algn="ctr"/>
                      <a:r>
                        <a:rPr lang="es-ES" sz="1200" dirty="0"/>
                        <a:t>18,7</a:t>
                      </a:r>
                    </a:p>
                  </a:txBody>
                  <a:tcPr anchor="ctr"/>
                </a:tc>
                <a:tc>
                  <a:txBody>
                    <a:bodyPr/>
                    <a:lstStyle/>
                    <a:p>
                      <a:pPr algn="ctr"/>
                      <a:r>
                        <a:rPr lang="es-ES" sz="1200" dirty="0"/>
                        <a:t>77,8</a:t>
                      </a:r>
                    </a:p>
                  </a:txBody>
                  <a:tcPr anchor="ctr"/>
                </a:tc>
                <a:tc>
                  <a:txBody>
                    <a:bodyPr/>
                    <a:lstStyle/>
                    <a:p>
                      <a:pPr algn="ctr"/>
                      <a:r>
                        <a:rPr lang="es-ES" sz="1200" dirty="0"/>
                        <a:t>750,2</a:t>
                      </a:r>
                    </a:p>
                  </a:txBody>
                  <a:tcPr anchor="ctr"/>
                </a:tc>
                <a:extLst>
                  <a:ext uri="{0D108BD9-81ED-4DB2-BD59-A6C34878D82A}">
                    <a16:rowId xmlns:a16="http://schemas.microsoft.com/office/drawing/2014/main" val="951486602"/>
                  </a:ext>
                </a:extLst>
              </a:tr>
              <a:tr h="370840">
                <a:tc>
                  <a:txBody>
                    <a:bodyPr/>
                    <a:lstStyle/>
                    <a:p>
                      <a:pPr algn="ctr"/>
                      <a:r>
                        <a:rPr lang="es-ES" sz="1200" b="1" dirty="0">
                          <a:solidFill>
                            <a:schemeClr val="bg1"/>
                          </a:solidFill>
                        </a:rPr>
                        <a:t>Transacciones</a:t>
                      </a:r>
                    </a:p>
                  </a:txBody>
                  <a:tcPr anchor="ctr">
                    <a:solidFill>
                      <a:srgbClr val="49A3C7"/>
                    </a:solidFill>
                  </a:tcPr>
                </a:tc>
                <a:tc>
                  <a:txBody>
                    <a:bodyPr/>
                    <a:lstStyle/>
                    <a:p>
                      <a:pPr algn="ctr"/>
                      <a:r>
                        <a:rPr lang="es-ES" sz="1200" dirty="0"/>
                        <a:t>252847</a:t>
                      </a:r>
                    </a:p>
                  </a:txBody>
                  <a:tcPr anchor="ctr"/>
                </a:tc>
                <a:tc>
                  <a:txBody>
                    <a:bodyPr/>
                    <a:lstStyle/>
                    <a:p>
                      <a:pPr algn="ctr"/>
                      <a:r>
                        <a:rPr lang="es-ES" sz="1200" dirty="0"/>
                        <a:t>449007</a:t>
                      </a:r>
                    </a:p>
                  </a:txBody>
                  <a:tcPr anchor="ctr"/>
                </a:tc>
                <a:tc>
                  <a:txBody>
                    <a:bodyPr/>
                    <a:lstStyle/>
                    <a:p>
                      <a:pPr algn="ctr"/>
                      <a:r>
                        <a:rPr lang="es-ES" sz="1200" dirty="0"/>
                        <a:t>745743</a:t>
                      </a:r>
                    </a:p>
                  </a:txBody>
                  <a:tcPr anchor="ctr"/>
                </a:tc>
                <a:tc>
                  <a:txBody>
                    <a:bodyPr/>
                    <a:lstStyle/>
                    <a:p>
                      <a:pPr algn="ctr"/>
                      <a:r>
                        <a:rPr lang="es-ES" sz="1200" dirty="0"/>
                        <a:t>1244914</a:t>
                      </a:r>
                    </a:p>
                  </a:txBody>
                  <a:tcPr anchor="ctr"/>
                </a:tc>
                <a:tc>
                  <a:txBody>
                    <a:bodyPr/>
                    <a:lstStyle/>
                    <a:p>
                      <a:r>
                        <a:rPr lang="es-ES" sz="1200" dirty="0"/>
                        <a:t>3371420</a:t>
                      </a:r>
                    </a:p>
                  </a:txBody>
                  <a:tcPr anchor="ctr"/>
                </a:tc>
                <a:extLst>
                  <a:ext uri="{0D108BD9-81ED-4DB2-BD59-A6C34878D82A}">
                    <a16:rowId xmlns:a16="http://schemas.microsoft.com/office/drawing/2014/main" val="2540356389"/>
                  </a:ext>
                </a:extLst>
              </a:tr>
            </a:tbl>
          </a:graphicData>
        </a:graphic>
      </p:graphicFrame>
      <p:sp>
        <p:nvSpPr>
          <p:cNvPr id="2" name="Rectángulo 1">
            <a:extLst>
              <a:ext uri="{FF2B5EF4-FFF2-40B4-BE49-F238E27FC236}">
                <a16:creationId xmlns:a16="http://schemas.microsoft.com/office/drawing/2014/main" id="{C3623779-242B-DFEB-1F8E-8C9650F331E5}"/>
              </a:ext>
            </a:extLst>
          </p:cNvPr>
          <p:cNvSpPr/>
          <p:nvPr/>
        </p:nvSpPr>
        <p:spPr>
          <a:xfrm>
            <a:off x="963660" y="3208867"/>
            <a:ext cx="256309" cy="1599430"/>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A06DDD83-D206-2249-FE93-0F089EF8EDB7}"/>
              </a:ext>
            </a:extLst>
          </p:cNvPr>
          <p:cNvSpPr/>
          <p:nvPr/>
        </p:nvSpPr>
        <p:spPr>
          <a:xfrm>
            <a:off x="2323608" y="3208867"/>
            <a:ext cx="256309" cy="1599430"/>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D1DF863B-9640-4270-39CC-1CE72DFD9552}"/>
              </a:ext>
            </a:extLst>
          </p:cNvPr>
          <p:cNvSpPr/>
          <p:nvPr/>
        </p:nvSpPr>
        <p:spPr>
          <a:xfrm>
            <a:off x="3906878" y="3208867"/>
            <a:ext cx="256309" cy="1599430"/>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2F64F106-19AA-CD7F-190D-6E095CF4A4B5}"/>
              </a:ext>
            </a:extLst>
          </p:cNvPr>
          <p:cNvSpPr/>
          <p:nvPr/>
        </p:nvSpPr>
        <p:spPr>
          <a:xfrm>
            <a:off x="6999565" y="3417876"/>
            <a:ext cx="256309" cy="1599430"/>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A7452233-6BDB-34C2-E192-D8E3EE385520}"/>
              </a:ext>
            </a:extLst>
          </p:cNvPr>
          <p:cNvSpPr/>
          <p:nvPr/>
        </p:nvSpPr>
        <p:spPr>
          <a:xfrm>
            <a:off x="8348940" y="3714170"/>
            <a:ext cx="256309" cy="1599430"/>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4EF1D891-3F7D-AC36-DA7F-AEB26CBE4766}"/>
              </a:ext>
            </a:extLst>
          </p:cNvPr>
          <p:cNvSpPr/>
          <p:nvPr/>
        </p:nvSpPr>
        <p:spPr>
          <a:xfrm>
            <a:off x="9740237" y="3317930"/>
            <a:ext cx="256309" cy="1599430"/>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6538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Resultados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8431578" cy="369332"/>
          </a:xfrm>
          <a:prstGeom prst="rect">
            <a:avLst/>
          </a:prstGeom>
          <a:noFill/>
        </p:spPr>
        <p:txBody>
          <a:bodyPr wrap="square" rtlCol="0">
            <a:spAutoFit/>
          </a:bodyPr>
          <a:lstStyle/>
          <a:p>
            <a:r>
              <a:rPr lang="es-ES" dirty="0"/>
              <a:t>Contribución diaria al volumen y al número de transacciones</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0D78F6C3-91E3-DDC3-41D5-810A356DBA41}"/>
              </a:ext>
            </a:extLst>
          </p:cNvPr>
          <p:cNvSpPr txBox="1"/>
          <p:nvPr/>
        </p:nvSpPr>
        <p:spPr>
          <a:xfrm>
            <a:off x="1903940" y="1544400"/>
            <a:ext cx="4433103" cy="388568"/>
          </a:xfrm>
          <a:prstGeom prst="rect">
            <a:avLst/>
          </a:prstGeom>
          <a:noFill/>
        </p:spPr>
        <p:txBody>
          <a:bodyPr wrap="square" rtlCol="0">
            <a:spAutoFit/>
          </a:bodyPr>
          <a:lstStyle/>
          <a:p>
            <a:pPr>
              <a:lnSpc>
                <a:spcPct val="150000"/>
              </a:lnSpc>
            </a:pPr>
            <a:r>
              <a:rPr lang="es-ES" sz="1400" b="1" dirty="0"/>
              <a:t>Contribución diaria al volumen</a:t>
            </a:r>
            <a:endParaRPr lang="es-ES" sz="1600" b="1" dirty="0"/>
          </a:p>
        </p:txBody>
      </p:sp>
      <p:sp>
        <p:nvSpPr>
          <p:cNvPr id="24" name="CuadroTexto 23">
            <a:extLst>
              <a:ext uri="{FF2B5EF4-FFF2-40B4-BE49-F238E27FC236}">
                <a16:creationId xmlns:a16="http://schemas.microsoft.com/office/drawing/2014/main" id="{35C209A6-AB3F-359E-4C0D-2FA180596ADB}"/>
              </a:ext>
            </a:extLst>
          </p:cNvPr>
          <p:cNvSpPr txBox="1"/>
          <p:nvPr/>
        </p:nvSpPr>
        <p:spPr>
          <a:xfrm>
            <a:off x="6817759" y="1544400"/>
            <a:ext cx="6181961" cy="388568"/>
          </a:xfrm>
          <a:prstGeom prst="rect">
            <a:avLst/>
          </a:prstGeom>
          <a:noFill/>
        </p:spPr>
        <p:txBody>
          <a:bodyPr wrap="square" rtlCol="0">
            <a:spAutoFit/>
          </a:bodyPr>
          <a:lstStyle/>
          <a:p>
            <a:pPr>
              <a:lnSpc>
                <a:spcPct val="150000"/>
              </a:lnSpc>
            </a:pPr>
            <a:r>
              <a:rPr lang="es-ES" sz="1400" b="1" dirty="0"/>
              <a:t>Contribución diaria al número de transacciones</a:t>
            </a:r>
            <a:endParaRPr lang="es-ES" sz="1600" b="1" dirty="0"/>
          </a:p>
        </p:txBody>
      </p:sp>
      <p:pic>
        <p:nvPicPr>
          <p:cNvPr id="5" name="Gráfico 4">
            <a:extLst>
              <a:ext uri="{FF2B5EF4-FFF2-40B4-BE49-F238E27FC236}">
                <a16:creationId xmlns:a16="http://schemas.microsoft.com/office/drawing/2014/main" id="{9D014776-3CEE-349F-6BD0-D3BF1D60C6F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840"/>
          <a:stretch/>
        </p:blipFill>
        <p:spPr>
          <a:xfrm>
            <a:off x="411480" y="2071509"/>
            <a:ext cx="5644367" cy="2968196"/>
          </a:xfrm>
          <a:prstGeom prst="rect">
            <a:avLst/>
          </a:prstGeom>
        </p:spPr>
      </p:pic>
      <p:pic>
        <p:nvPicPr>
          <p:cNvPr id="8" name="Gráfico 7">
            <a:extLst>
              <a:ext uri="{FF2B5EF4-FFF2-40B4-BE49-F238E27FC236}">
                <a16:creationId xmlns:a16="http://schemas.microsoft.com/office/drawing/2014/main" id="{B64CACB6-12AF-30EE-A5A5-F2127C3A2A1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4752"/>
          <a:stretch/>
        </p:blipFill>
        <p:spPr>
          <a:xfrm>
            <a:off x="6109918" y="2077948"/>
            <a:ext cx="5644367" cy="2965455"/>
          </a:xfrm>
          <a:prstGeom prst="rect">
            <a:avLst/>
          </a:prstGeom>
        </p:spPr>
      </p:pic>
      <p:sp>
        <p:nvSpPr>
          <p:cNvPr id="2" name="Rectángulo 1">
            <a:extLst>
              <a:ext uri="{FF2B5EF4-FFF2-40B4-BE49-F238E27FC236}">
                <a16:creationId xmlns:a16="http://schemas.microsoft.com/office/drawing/2014/main" id="{1865CD78-49A0-4974-C1CC-D3B0F8C81528}"/>
              </a:ext>
            </a:extLst>
          </p:cNvPr>
          <p:cNvSpPr/>
          <p:nvPr/>
        </p:nvSpPr>
        <p:spPr>
          <a:xfrm>
            <a:off x="4770000" y="2603243"/>
            <a:ext cx="1271357" cy="2174359"/>
          </a:xfrm>
          <a:prstGeom prst="rect">
            <a:avLst/>
          </a:prstGeom>
          <a:solidFill>
            <a:schemeClr val="accent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E6EC3C69-F58F-2A0E-389C-C0926C0A6F72}"/>
              </a:ext>
            </a:extLst>
          </p:cNvPr>
          <p:cNvSpPr/>
          <p:nvPr/>
        </p:nvSpPr>
        <p:spPr>
          <a:xfrm>
            <a:off x="10468416" y="2603242"/>
            <a:ext cx="1271357" cy="2174359"/>
          </a:xfrm>
          <a:prstGeom prst="rect">
            <a:avLst/>
          </a:prstGeom>
          <a:solidFill>
            <a:schemeClr val="accent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A1B8A4B8-0C9B-02BA-EC1E-07993418E6C8}"/>
              </a:ext>
            </a:extLst>
          </p:cNvPr>
          <p:cNvSpPr txBox="1"/>
          <p:nvPr/>
        </p:nvSpPr>
        <p:spPr>
          <a:xfrm>
            <a:off x="393992" y="5294481"/>
            <a:ext cx="571592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r>
              <a:rPr lang="es-ES" sz="1200" b="1" dirty="0"/>
              <a:t>Predomina hasta finales de 2018 la categoría Arte, luego Metaverso y Juegos intercambian mayor volumen hasta que Arte recupera la primera posición</a:t>
            </a:r>
          </a:p>
        </p:txBody>
      </p:sp>
      <p:sp>
        <p:nvSpPr>
          <p:cNvPr id="10" name="CuadroTexto 9">
            <a:extLst>
              <a:ext uri="{FF2B5EF4-FFF2-40B4-BE49-F238E27FC236}">
                <a16:creationId xmlns:a16="http://schemas.microsoft.com/office/drawing/2014/main" id="{3821CF4B-3D73-9F9D-30A1-30A82910C938}"/>
              </a:ext>
            </a:extLst>
          </p:cNvPr>
          <p:cNvSpPr txBox="1"/>
          <p:nvPr/>
        </p:nvSpPr>
        <p:spPr>
          <a:xfrm>
            <a:off x="6337043" y="5294481"/>
            <a:ext cx="541634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r>
              <a:rPr lang="es-ES" sz="1200" b="1" dirty="0"/>
              <a:t>La categoría Arte también es predominante inicialmente para las transacciones. A finales de 2019 la mayoría de transacciones son de la categoría Juego</a:t>
            </a:r>
          </a:p>
        </p:txBody>
      </p:sp>
    </p:spTree>
    <p:extLst>
      <p:ext uri="{BB962C8B-B14F-4D97-AF65-F5344CB8AC3E}">
        <p14:creationId xmlns:p14="http://schemas.microsoft.com/office/powerpoint/2010/main" val="3407780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Resultados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8431578" cy="369332"/>
          </a:xfrm>
          <a:prstGeom prst="rect">
            <a:avLst/>
          </a:prstGeom>
          <a:noFill/>
        </p:spPr>
        <p:txBody>
          <a:bodyPr wrap="square" rtlCol="0">
            <a:spAutoFit/>
          </a:bodyPr>
          <a:lstStyle/>
          <a:p>
            <a:r>
              <a:rPr lang="es-ES" dirty="0"/>
              <a:t>Poder de los traders en relación con otros traders</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0D78F6C3-91E3-DDC3-41D5-810A356DBA41}"/>
              </a:ext>
            </a:extLst>
          </p:cNvPr>
          <p:cNvSpPr txBox="1"/>
          <p:nvPr/>
        </p:nvSpPr>
        <p:spPr>
          <a:xfrm>
            <a:off x="1934420" y="1544400"/>
            <a:ext cx="4433103" cy="388568"/>
          </a:xfrm>
          <a:prstGeom prst="rect">
            <a:avLst/>
          </a:prstGeom>
          <a:noFill/>
        </p:spPr>
        <p:txBody>
          <a:bodyPr wrap="square" rtlCol="0">
            <a:spAutoFit/>
          </a:bodyPr>
          <a:lstStyle/>
          <a:p>
            <a:pPr>
              <a:lnSpc>
                <a:spcPct val="150000"/>
              </a:lnSpc>
            </a:pPr>
            <a:r>
              <a:rPr lang="es-ES" sz="1400" b="1" dirty="0"/>
              <a:t>FDA del poder de los traders</a:t>
            </a:r>
            <a:endParaRPr lang="es-ES" sz="1600" b="1" dirty="0"/>
          </a:p>
        </p:txBody>
      </p:sp>
      <p:sp>
        <p:nvSpPr>
          <p:cNvPr id="24" name="CuadroTexto 23">
            <a:extLst>
              <a:ext uri="{FF2B5EF4-FFF2-40B4-BE49-F238E27FC236}">
                <a16:creationId xmlns:a16="http://schemas.microsoft.com/office/drawing/2014/main" id="{35C209A6-AB3F-359E-4C0D-2FA180596ADB}"/>
              </a:ext>
            </a:extLst>
          </p:cNvPr>
          <p:cNvSpPr txBox="1"/>
          <p:nvPr/>
        </p:nvSpPr>
        <p:spPr>
          <a:xfrm>
            <a:off x="6619639" y="1544400"/>
            <a:ext cx="5267561" cy="388568"/>
          </a:xfrm>
          <a:prstGeom prst="rect">
            <a:avLst/>
          </a:prstGeom>
          <a:noFill/>
        </p:spPr>
        <p:txBody>
          <a:bodyPr wrap="square" rtlCol="0">
            <a:spAutoFit/>
          </a:bodyPr>
          <a:lstStyle/>
          <a:p>
            <a:pPr>
              <a:lnSpc>
                <a:spcPct val="150000"/>
              </a:lnSpc>
            </a:pPr>
            <a:r>
              <a:rPr lang="es-ES" sz="1400" b="1" dirty="0"/>
              <a:t>Máximo, media y mediana del poder de los traders</a:t>
            </a:r>
            <a:endParaRPr lang="es-ES" sz="1600" b="1" dirty="0"/>
          </a:p>
        </p:txBody>
      </p:sp>
      <p:pic>
        <p:nvPicPr>
          <p:cNvPr id="7" name="Gráfico 6">
            <a:extLst>
              <a:ext uri="{FF2B5EF4-FFF2-40B4-BE49-F238E27FC236}">
                <a16:creationId xmlns:a16="http://schemas.microsoft.com/office/drawing/2014/main" id="{D75899D0-6FE5-AEF7-8BA2-0BAFD96559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 y="2076134"/>
            <a:ext cx="5644367" cy="4201123"/>
          </a:xfrm>
          <a:prstGeom prst="rect">
            <a:avLst/>
          </a:prstGeom>
        </p:spPr>
      </p:pic>
      <p:pic>
        <p:nvPicPr>
          <p:cNvPr id="10" name="Gráfico 9">
            <a:extLst>
              <a:ext uri="{FF2B5EF4-FFF2-40B4-BE49-F238E27FC236}">
                <a16:creationId xmlns:a16="http://schemas.microsoft.com/office/drawing/2014/main" id="{850FDFC7-2930-2FC3-C478-2B7D758849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3" y="2076134"/>
            <a:ext cx="5682872" cy="4190400"/>
          </a:xfrm>
          <a:prstGeom prst="rect">
            <a:avLst/>
          </a:prstGeom>
        </p:spPr>
      </p:pic>
      <p:sp>
        <p:nvSpPr>
          <p:cNvPr id="2" name="CuadroTexto 1">
            <a:extLst>
              <a:ext uri="{FF2B5EF4-FFF2-40B4-BE49-F238E27FC236}">
                <a16:creationId xmlns:a16="http://schemas.microsoft.com/office/drawing/2014/main" id="{0C73D900-7764-0740-02B4-D9654E66D044}"/>
              </a:ext>
            </a:extLst>
          </p:cNvPr>
          <p:cNvSpPr txBox="1"/>
          <p:nvPr/>
        </p:nvSpPr>
        <p:spPr>
          <a:xfrm>
            <a:off x="411480" y="6266534"/>
            <a:ext cx="4233277"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171450" indent="-171450" algn="just">
              <a:buFont typeface="Arial" panose="020B0604020202020204" pitchFamily="34" charset="0"/>
              <a:buChar char="•"/>
            </a:pPr>
            <a:r>
              <a:rPr lang="es-ES" sz="1200" b="1" dirty="0"/>
              <a:t>57 % tiene poder menor a 3</a:t>
            </a:r>
          </a:p>
          <a:p>
            <a:pPr marL="171450" indent="-171450" algn="just">
              <a:buFont typeface="Arial" panose="020B0604020202020204" pitchFamily="34" charset="0"/>
              <a:buChar char="•"/>
            </a:pPr>
            <a:r>
              <a:rPr lang="es-ES" sz="1200" b="1" dirty="0"/>
              <a:t>5 % iguala o supera los 36 traders asociados </a:t>
            </a:r>
          </a:p>
        </p:txBody>
      </p:sp>
    </p:spTree>
    <p:extLst>
      <p:ext uri="{BB962C8B-B14F-4D97-AF65-F5344CB8AC3E}">
        <p14:creationId xmlns:p14="http://schemas.microsoft.com/office/powerpoint/2010/main" val="1514862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Resultados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8431578" cy="369332"/>
          </a:xfrm>
          <a:prstGeom prst="rect">
            <a:avLst/>
          </a:prstGeom>
          <a:noFill/>
        </p:spPr>
        <p:txBody>
          <a:bodyPr wrap="square" rtlCol="0">
            <a:spAutoFit/>
          </a:bodyPr>
          <a:lstStyle/>
          <a:p>
            <a:r>
              <a:rPr lang="es-ES" dirty="0"/>
              <a:t>Poder de los traders en relación con otros traders</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0D78F6C3-91E3-DDC3-41D5-810A356DBA41}"/>
              </a:ext>
            </a:extLst>
          </p:cNvPr>
          <p:cNvSpPr txBox="1"/>
          <p:nvPr/>
        </p:nvSpPr>
        <p:spPr>
          <a:xfrm>
            <a:off x="1420854" y="1456718"/>
            <a:ext cx="3384339" cy="388568"/>
          </a:xfrm>
          <a:prstGeom prst="rect">
            <a:avLst/>
          </a:prstGeom>
          <a:noFill/>
        </p:spPr>
        <p:txBody>
          <a:bodyPr wrap="square" rtlCol="0">
            <a:spAutoFit/>
          </a:bodyPr>
          <a:lstStyle/>
          <a:p>
            <a:pPr>
              <a:lnSpc>
                <a:spcPct val="150000"/>
              </a:lnSpc>
            </a:pPr>
            <a:r>
              <a:rPr lang="es-ES" sz="1400" b="1" dirty="0"/>
              <a:t>Volumen y transacciones diarias</a:t>
            </a:r>
            <a:endParaRPr lang="es-ES" sz="1600" b="1" dirty="0"/>
          </a:p>
        </p:txBody>
      </p:sp>
      <p:sp>
        <p:nvSpPr>
          <p:cNvPr id="24" name="CuadroTexto 23">
            <a:extLst>
              <a:ext uri="{FF2B5EF4-FFF2-40B4-BE49-F238E27FC236}">
                <a16:creationId xmlns:a16="http://schemas.microsoft.com/office/drawing/2014/main" id="{35C209A6-AB3F-359E-4C0D-2FA180596ADB}"/>
              </a:ext>
            </a:extLst>
          </p:cNvPr>
          <p:cNvSpPr txBox="1"/>
          <p:nvPr/>
        </p:nvSpPr>
        <p:spPr>
          <a:xfrm>
            <a:off x="6619639" y="1456718"/>
            <a:ext cx="5267561" cy="388568"/>
          </a:xfrm>
          <a:prstGeom prst="rect">
            <a:avLst/>
          </a:prstGeom>
          <a:noFill/>
        </p:spPr>
        <p:txBody>
          <a:bodyPr wrap="square" rtlCol="0">
            <a:spAutoFit/>
          </a:bodyPr>
          <a:lstStyle/>
          <a:p>
            <a:pPr>
              <a:lnSpc>
                <a:spcPct val="150000"/>
              </a:lnSpc>
            </a:pPr>
            <a:r>
              <a:rPr lang="es-ES" sz="1400" b="1" dirty="0"/>
              <a:t>Máximo, media y mediana del poder de los traders</a:t>
            </a:r>
            <a:endParaRPr lang="es-ES" sz="1600" b="1" dirty="0"/>
          </a:p>
        </p:txBody>
      </p:sp>
      <p:pic>
        <p:nvPicPr>
          <p:cNvPr id="10" name="Gráfico 9">
            <a:extLst>
              <a:ext uri="{FF2B5EF4-FFF2-40B4-BE49-F238E27FC236}">
                <a16:creationId xmlns:a16="http://schemas.microsoft.com/office/drawing/2014/main" id="{850FDFC7-2930-2FC3-C478-2B7D758849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3" y="1988452"/>
            <a:ext cx="5682872" cy="4190400"/>
          </a:xfrm>
          <a:prstGeom prst="rect">
            <a:avLst/>
          </a:prstGeom>
        </p:spPr>
      </p:pic>
      <p:pic>
        <p:nvPicPr>
          <p:cNvPr id="5" name="Gráfico 4">
            <a:extLst>
              <a:ext uri="{FF2B5EF4-FFF2-40B4-BE49-F238E27FC236}">
                <a16:creationId xmlns:a16="http://schemas.microsoft.com/office/drawing/2014/main" id="{D7BB8B57-5E9A-CEE4-3F0D-F424B62516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1" y="1737924"/>
            <a:ext cx="4907279" cy="2532123"/>
          </a:xfrm>
          <a:prstGeom prst="rect">
            <a:avLst/>
          </a:prstGeom>
        </p:spPr>
      </p:pic>
      <p:grpSp>
        <p:nvGrpSpPr>
          <p:cNvPr id="14" name="Grupo 13">
            <a:extLst>
              <a:ext uri="{FF2B5EF4-FFF2-40B4-BE49-F238E27FC236}">
                <a16:creationId xmlns:a16="http://schemas.microsoft.com/office/drawing/2014/main" id="{88B01A82-55A5-F54E-9F19-3E128F8235BC}"/>
              </a:ext>
            </a:extLst>
          </p:cNvPr>
          <p:cNvGrpSpPr/>
          <p:nvPr/>
        </p:nvGrpSpPr>
        <p:grpSpPr>
          <a:xfrm>
            <a:off x="411479" y="4265761"/>
            <a:ext cx="4907280" cy="2504554"/>
            <a:chOff x="411479" y="4265761"/>
            <a:chExt cx="4907280" cy="2504554"/>
          </a:xfrm>
        </p:grpSpPr>
        <p:pic>
          <p:nvPicPr>
            <p:cNvPr id="9" name="Gráfico 8">
              <a:extLst>
                <a:ext uri="{FF2B5EF4-FFF2-40B4-BE49-F238E27FC236}">
                  <a16:creationId xmlns:a16="http://schemas.microsoft.com/office/drawing/2014/main" id="{58682FA2-A077-85E0-1B60-989A8D7DA3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 y="4265761"/>
              <a:ext cx="4907279" cy="2504554"/>
            </a:xfrm>
            <a:prstGeom prst="rect">
              <a:avLst/>
            </a:prstGeom>
          </p:spPr>
        </p:pic>
        <p:pic>
          <p:nvPicPr>
            <p:cNvPr id="11" name="Imagen 10">
              <a:extLst>
                <a:ext uri="{FF2B5EF4-FFF2-40B4-BE49-F238E27FC236}">
                  <a16:creationId xmlns:a16="http://schemas.microsoft.com/office/drawing/2014/main" id="{43B137BC-9836-C886-A5AB-D6D395AEA75D}"/>
                </a:ext>
              </a:extLst>
            </p:cNvPr>
            <p:cNvPicPr>
              <a:picLocks noChangeAspect="1"/>
            </p:cNvPicPr>
            <p:nvPr/>
          </p:nvPicPr>
          <p:blipFill>
            <a:blip r:embed="rId9"/>
            <a:stretch>
              <a:fillRect/>
            </a:stretch>
          </p:blipFill>
          <p:spPr>
            <a:xfrm>
              <a:off x="411479" y="5080265"/>
              <a:ext cx="102178" cy="817427"/>
            </a:xfrm>
            <a:prstGeom prst="rect">
              <a:avLst/>
            </a:prstGeom>
          </p:spPr>
        </p:pic>
      </p:grpSp>
      <p:sp>
        <p:nvSpPr>
          <p:cNvPr id="7" name="Rectángulo 6">
            <a:extLst>
              <a:ext uri="{FF2B5EF4-FFF2-40B4-BE49-F238E27FC236}">
                <a16:creationId xmlns:a16="http://schemas.microsoft.com/office/drawing/2014/main" id="{0183A57D-9260-5B2E-5DF7-8BC65F6054F7}"/>
              </a:ext>
            </a:extLst>
          </p:cNvPr>
          <p:cNvSpPr/>
          <p:nvPr/>
        </p:nvSpPr>
        <p:spPr>
          <a:xfrm>
            <a:off x="850372" y="2686555"/>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37DCDE91-EAC0-E416-03B9-02135B2D221C}"/>
              </a:ext>
            </a:extLst>
          </p:cNvPr>
          <p:cNvSpPr/>
          <p:nvPr/>
        </p:nvSpPr>
        <p:spPr>
          <a:xfrm>
            <a:off x="1957633" y="2686554"/>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D7156783-B13D-67B6-70D5-01C1F516827D}"/>
              </a:ext>
            </a:extLst>
          </p:cNvPr>
          <p:cNvSpPr/>
          <p:nvPr/>
        </p:nvSpPr>
        <p:spPr>
          <a:xfrm>
            <a:off x="3283379" y="2686553"/>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E0C50ADE-7F53-3CBF-548C-44FF175C5BFC}"/>
              </a:ext>
            </a:extLst>
          </p:cNvPr>
          <p:cNvSpPr/>
          <p:nvPr/>
        </p:nvSpPr>
        <p:spPr>
          <a:xfrm>
            <a:off x="672281" y="4974675"/>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34250E51-38A1-B9FF-F79B-358D304ED0AF}"/>
              </a:ext>
            </a:extLst>
          </p:cNvPr>
          <p:cNvSpPr/>
          <p:nvPr/>
        </p:nvSpPr>
        <p:spPr>
          <a:xfrm>
            <a:off x="1996165" y="5080265"/>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90C595E-480F-CDA2-96F8-829A38E57B28}"/>
              </a:ext>
            </a:extLst>
          </p:cNvPr>
          <p:cNvSpPr/>
          <p:nvPr/>
        </p:nvSpPr>
        <p:spPr>
          <a:xfrm>
            <a:off x="3328141" y="4930121"/>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67BEA6FD-A8B5-4578-0F2C-AB59889B9D3E}"/>
              </a:ext>
            </a:extLst>
          </p:cNvPr>
          <p:cNvSpPr/>
          <p:nvPr/>
        </p:nvSpPr>
        <p:spPr>
          <a:xfrm>
            <a:off x="6608603" y="2686552"/>
            <a:ext cx="256309" cy="1712920"/>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3C08642B-6F56-0628-7430-2F45C58B375B}"/>
              </a:ext>
            </a:extLst>
          </p:cNvPr>
          <p:cNvSpPr/>
          <p:nvPr/>
        </p:nvSpPr>
        <p:spPr>
          <a:xfrm>
            <a:off x="7981516" y="2311738"/>
            <a:ext cx="256309" cy="20877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68D379A7-95E5-CE3D-A55F-7A2D0B657B22}"/>
              </a:ext>
            </a:extLst>
          </p:cNvPr>
          <p:cNvSpPr/>
          <p:nvPr/>
        </p:nvSpPr>
        <p:spPr>
          <a:xfrm>
            <a:off x="9371681" y="2432504"/>
            <a:ext cx="256309" cy="20877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CuadroTexto 19">
            <a:extLst>
              <a:ext uri="{FF2B5EF4-FFF2-40B4-BE49-F238E27FC236}">
                <a16:creationId xmlns:a16="http://schemas.microsoft.com/office/drawing/2014/main" id="{066C381B-3CA6-FAAE-5154-82B4D598444E}"/>
              </a:ext>
            </a:extLst>
          </p:cNvPr>
          <p:cNvSpPr txBox="1"/>
          <p:nvPr/>
        </p:nvSpPr>
        <p:spPr>
          <a:xfrm>
            <a:off x="6094800" y="6210000"/>
            <a:ext cx="565858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r>
              <a:rPr lang="es-ES" sz="1200" b="1" dirty="0"/>
              <a:t>Existe relación entre el aumento de volumen y transacciones y el aumento del poder de los traders</a:t>
            </a:r>
          </a:p>
        </p:txBody>
      </p:sp>
    </p:spTree>
    <p:extLst>
      <p:ext uri="{BB962C8B-B14F-4D97-AF65-F5344CB8AC3E}">
        <p14:creationId xmlns:p14="http://schemas.microsoft.com/office/powerpoint/2010/main" val="3806018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Resultados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8431578" cy="369332"/>
          </a:xfrm>
          <a:prstGeom prst="rect">
            <a:avLst/>
          </a:prstGeom>
          <a:noFill/>
        </p:spPr>
        <p:txBody>
          <a:bodyPr wrap="square" rtlCol="0">
            <a:spAutoFit/>
          </a:bodyPr>
          <a:lstStyle/>
          <a:p>
            <a:r>
              <a:rPr lang="es-ES" dirty="0"/>
              <a:t>Peso de los enlaces</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0D78F6C3-91E3-DDC3-41D5-810A356DBA41}"/>
              </a:ext>
            </a:extLst>
          </p:cNvPr>
          <p:cNvSpPr txBox="1"/>
          <p:nvPr/>
        </p:nvSpPr>
        <p:spPr>
          <a:xfrm>
            <a:off x="1934420" y="1544400"/>
            <a:ext cx="4433103" cy="388568"/>
          </a:xfrm>
          <a:prstGeom prst="rect">
            <a:avLst/>
          </a:prstGeom>
          <a:noFill/>
        </p:spPr>
        <p:txBody>
          <a:bodyPr wrap="square" rtlCol="0">
            <a:spAutoFit/>
          </a:bodyPr>
          <a:lstStyle/>
          <a:p>
            <a:pPr>
              <a:lnSpc>
                <a:spcPct val="150000"/>
              </a:lnSpc>
            </a:pPr>
            <a:r>
              <a:rPr lang="es-ES" sz="1400" b="1" dirty="0"/>
              <a:t>FDA del peso de los enlaces</a:t>
            </a:r>
            <a:endParaRPr lang="es-ES" sz="1600" b="1" dirty="0"/>
          </a:p>
        </p:txBody>
      </p:sp>
      <p:sp>
        <p:nvSpPr>
          <p:cNvPr id="24" name="CuadroTexto 23">
            <a:extLst>
              <a:ext uri="{FF2B5EF4-FFF2-40B4-BE49-F238E27FC236}">
                <a16:creationId xmlns:a16="http://schemas.microsoft.com/office/drawing/2014/main" id="{35C209A6-AB3F-359E-4C0D-2FA180596ADB}"/>
              </a:ext>
            </a:extLst>
          </p:cNvPr>
          <p:cNvSpPr txBox="1"/>
          <p:nvPr/>
        </p:nvSpPr>
        <p:spPr>
          <a:xfrm>
            <a:off x="6619639" y="1544400"/>
            <a:ext cx="5267561" cy="388568"/>
          </a:xfrm>
          <a:prstGeom prst="rect">
            <a:avLst/>
          </a:prstGeom>
          <a:noFill/>
        </p:spPr>
        <p:txBody>
          <a:bodyPr wrap="square" rtlCol="0">
            <a:spAutoFit/>
          </a:bodyPr>
          <a:lstStyle/>
          <a:p>
            <a:pPr>
              <a:lnSpc>
                <a:spcPct val="150000"/>
              </a:lnSpc>
            </a:pPr>
            <a:r>
              <a:rPr lang="es-ES" sz="1400" b="1" dirty="0"/>
              <a:t>Máximo, media y mediana del peso de los enlaces</a:t>
            </a:r>
            <a:endParaRPr lang="es-ES" sz="1600" b="1" dirty="0"/>
          </a:p>
        </p:txBody>
      </p:sp>
      <p:pic>
        <p:nvPicPr>
          <p:cNvPr id="5" name="Gráfico 4">
            <a:extLst>
              <a:ext uri="{FF2B5EF4-FFF2-40B4-BE49-F238E27FC236}">
                <a16:creationId xmlns:a16="http://schemas.microsoft.com/office/drawing/2014/main" id="{C9E1B4FE-0BA9-4859-F28C-081D565594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 y="2068934"/>
            <a:ext cx="5639633" cy="4197600"/>
          </a:xfrm>
          <a:prstGeom prst="rect">
            <a:avLst/>
          </a:prstGeom>
        </p:spPr>
      </p:pic>
      <p:pic>
        <p:nvPicPr>
          <p:cNvPr id="9" name="Gráfico 8">
            <a:extLst>
              <a:ext uri="{FF2B5EF4-FFF2-40B4-BE49-F238E27FC236}">
                <a16:creationId xmlns:a16="http://schemas.microsoft.com/office/drawing/2014/main" id="{5B930FE5-DEAF-A5A1-3597-CF6CF74295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433" y="2068934"/>
            <a:ext cx="5673107" cy="4183200"/>
          </a:xfrm>
          <a:prstGeom prst="rect">
            <a:avLst/>
          </a:prstGeom>
        </p:spPr>
      </p:pic>
      <p:sp>
        <p:nvSpPr>
          <p:cNvPr id="2" name="CuadroTexto 1">
            <a:extLst>
              <a:ext uri="{FF2B5EF4-FFF2-40B4-BE49-F238E27FC236}">
                <a16:creationId xmlns:a16="http://schemas.microsoft.com/office/drawing/2014/main" id="{D769D905-7EFA-BC29-C26D-A093176B5E5A}"/>
              </a:ext>
            </a:extLst>
          </p:cNvPr>
          <p:cNvSpPr txBox="1"/>
          <p:nvPr/>
        </p:nvSpPr>
        <p:spPr>
          <a:xfrm>
            <a:off x="410400" y="6267600"/>
            <a:ext cx="4233277"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171450" indent="-171450" algn="just">
              <a:buFont typeface="Arial" panose="020B0604020202020204" pitchFamily="34" charset="0"/>
              <a:buChar char="•"/>
            </a:pPr>
            <a:r>
              <a:rPr lang="es-ES" sz="1200" b="1" dirty="0"/>
              <a:t>82,7 % de las parejas intercambian 1 NFT</a:t>
            </a:r>
          </a:p>
          <a:p>
            <a:pPr marL="171450" indent="-171450" algn="just">
              <a:buFont typeface="Arial" panose="020B0604020202020204" pitchFamily="34" charset="0"/>
              <a:buChar char="•"/>
            </a:pPr>
            <a:r>
              <a:rPr lang="es-ES" sz="1200" b="1" dirty="0"/>
              <a:t>1,6 % de las parejas supera los 10 NFTs</a:t>
            </a:r>
          </a:p>
        </p:txBody>
      </p:sp>
    </p:spTree>
    <p:extLst>
      <p:ext uri="{BB962C8B-B14F-4D97-AF65-F5344CB8AC3E}">
        <p14:creationId xmlns:p14="http://schemas.microsoft.com/office/powerpoint/2010/main" val="2745366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Resultados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8431578" cy="369332"/>
          </a:xfrm>
          <a:prstGeom prst="rect">
            <a:avLst/>
          </a:prstGeom>
          <a:noFill/>
        </p:spPr>
        <p:txBody>
          <a:bodyPr wrap="square" rtlCol="0">
            <a:spAutoFit/>
          </a:bodyPr>
          <a:lstStyle/>
          <a:p>
            <a:r>
              <a:rPr lang="es-ES" dirty="0"/>
              <a:t>Peso de los enlaces</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35C209A6-AB3F-359E-4C0D-2FA180596ADB}"/>
              </a:ext>
            </a:extLst>
          </p:cNvPr>
          <p:cNvSpPr txBox="1"/>
          <p:nvPr/>
        </p:nvSpPr>
        <p:spPr>
          <a:xfrm>
            <a:off x="6619639" y="1456718"/>
            <a:ext cx="5267561" cy="388568"/>
          </a:xfrm>
          <a:prstGeom prst="rect">
            <a:avLst/>
          </a:prstGeom>
          <a:noFill/>
        </p:spPr>
        <p:txBody>
          <a:bodyPr wrap="square" rtlCol="0">
            <a:spAutoFit/>
          </a:bodyPr>
          <a:lstStyle/>
          <a:p>
            <a:pPr>
              <a:lnSpc>
                <a:spcPct val="150000"/>
              </a:lnSpc>
            </a:pPr>
            <a:r>
              <a:rPr lang="es-ES" sz="1400" b="1" dirty="0"/>
              <a:t>Máximo, media y mediana del peso de los enlaces</a:t>
            </a:r>
            <a:endParaRPr lang="es-ES" sz="1600" b="1" dirty="0"/>
          </a:p>
        </p:txBody>
      </p:sp>
      <p:pic>
        <p:nvPicPr>
          <p:cNvPr id="9" name="Gráfico 8">
            <a:extLst>
              <a:ext uri="{FF2B5EF4-FFF2-40B4-BE49-F238E27FC236}">
                <a16:creationId xmlns:a16="http://schemas.microsoft.com/office/drawing/2014/main" id="{5B930FE5-DEAF-A5A1-3597-CF6CF74295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2433" y="1981252"/>
            <a:ext cx="5673107" cy="4183200"/>
          </a:xfrm>
          <a:prstGeom prst="rect">
            <a:avLst/>
          </a:prstGeom>
        </p:spPr>
      </p:pic>
      <p:sp>
        <p:nvSpPr>
          <p:cNvPr id="8" name="CuadroTexto 7">
            <a:extLst>
              <a:ext uri="{FF2B5EF4-FFF2-40B4-BE49-F238E27FC236}">
                <a16:creationId xmlns:a16="http://schemas.microsoft.com/office/drawing/2014/main" id="{DFE44BB4-1D43-3A97-0C5F-0BC52432A0C0}"/>
              </a:ext>
            </a:extLst>
          </p:cNvPr>
          <p:cNvSpPr txBox="1"/>
          <p:nvPr/>
        </p:nvSpPr>
        <p:spPr>
          <a:xfrm>
            <a:off x="1420854" y="1456718"/>
            <a:ext cx="3384339" cy="388568"/>
          </a:xfrm>
          <a:prstGeom prst="rect">
            <a:avLst/>
          </a:prstGeom>
          <a:noFill/>
        </p:spPr>
        <p:txBody>
          <a:bodyPr wrap="square" rtlCol="0">
            <a:spAutoFit/>
          </a:bodyPr>
          <a:lstStyle/>
          <a:p>
            <a:pPr>
              <a:lnSpc>
                <a:spcPct val="150000"/>
              </a:lnSpc>
            </a:pPr>
            <a:r>
              <a:rPr lang="es-ES" sz="1400" b="1" dirty="0"/>
              <a:t>Volumen y transacciones diarias</a:t>
            </a:r>
            <a:endParaRPr lang="es-ES" sz="1600" b="1" dirty="0"/>
          </a:p>
        </p:txBody>
      </p:sp>
      <p:pic>
        <p:nvPicPr>
          <p:cNvPr id="5" name="Gráfico 4">
            <a:extLst>
              <a:ext uri="{FF2B5EF4-FFF2-40B4-BE49-F238E27FC236}">
                <a16:creationId xmlns:a16="http://schemas.microsoft.com/office/drawing/2014/main" id="{7D6D3051-FA1E-0E6C-4020-FCA50D2784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1" y="1737924"/>
            <a:ext cx="4907279" cy="2532123"/>
          </a:xfrm>
          <a:prstGeom prst="rect">
            <a:avLst/>
          </a:prstGeom>
        </p:spPr>
      </p:pic>
      <p:grpSp>
        <p:nvGrpSpPr>
          <p:cNvPr id="12" name="Grupo 11">
            <a:extLst>
              <a:ext uri="{FF2B5EF4-FFF2-40B4-BE49-F238E27FC236}">
                <a16:creationId xmlns:a16="http://schemas.microsoft.com/office/drawing/2014/main" id="{45F8DFF9-2DAA-E176-1412-74CE2B022BE6}"/>
              </a:ext>
            </a:extLst>
          </p:cNvPr>
          <p:cNvGrpSpPr/>
          <p:nvPr/>
        </p:nvGrpSpPr>
        <p:grpSpPr>
          <a:xfrm>
            <a:off x="411479" y="4265761"/>
            <a:ext cx="4907280" cy="2504554"/>
            <a:chOff x="411479" y="4265761"/>
            <a:chExt cx="4907280" cy="2504554"/>
          </a:xfrm>
        </p:grpSpPr>
        <p:pic>
          <p:nvPicPr>
            <p:cNvPr id="13" name="Gráfico 12">
              <a:extLst>
                <a:ext uri="{FF2B5EF4-FFF2-40B4-BE49-F238E27FC236}">
                  <a16:creationId xmlns:a16="http://schemas.microsoft.com/office/drawing/2014/main" id="{CFD0415F-D44F-5072-EB23-568CE79A53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0" y="4265761"/>
              <a:ext cx="4907279" cy="2504554"/>
            </a:xfrm>
            <a:prstGeom prst="rect">
              <a:avLst/>
            </a:prstGeom>
          </p:spPr>
        </p:pic>
        <p:pic>
          <p:nvPicPr>
            <p:cNvPr id="14" name="Imagen 13">
              <a:extLst>
                <a:ext uri="{FF2B5EF4-FFF2-40B4-BE49-F238E27FC236}">
                  <a16:creationId xmlns:a16="http://schemas.microsoft.com/office/drawing/2014/main" id="{B8B96179-E999-38E7-1C36-D22686092AEC}"/>
                </a:ext>
              </a:extLst>
            </p:cNvPr>
            <p:cNvPicPr>
              <a:picLocks noChangeAspect="1"/>
            </p:cNvPicPr>
            <p:nvPr/>
          </p:nvPicPr>
          <p:blipFill>
            <a:blip r:embed="rId9"/>
            <a:stretch>
              <a:fillRect/>
            </a:stretch>
          </p:blipFill>
          <p:spPr>
            <a:xfrm>
              <a:off x="411479" y="5080265"/>
              <a:ext cx="102178" cy="817427"/>
            </a:xfrm>
            <a:prstGeom prst="rect">
              <a:avLst/>
            </a:prstGeom>
          </p:spPr>
        </p:pic>
      </p:grpSp>
      <p:sp>
        <p:nvSpPr>
          <p:cNvPr id="15" name="Rectángulo 14">
            <a:extLst>
              <a:ext uri="{FF2B5EF4-FFF2-40B4-BE49-F238E27FC236}">
                <a16:creationId xmlns:a16="http://schemas.microsoft.com/office/drawing/2014/main" id="{2DBC593C-5184-0983-1473-B72F2C44E003}"/>
              </a:ext>
            </a:extLst>
          </p:cNvPr>
          <p:cNvSpPr/>
          <p:nvPr/>
        </p:nvSpPr>
        <p:spPr>
          <a:xfrm>
            <a:off x="850372" y="2686555"/>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E9576FDE-511D-E29D-1C07-662C66AE1E0B}"/>
              </a:ext>
            </a:extLst>
          </p:cNvPr>
          <p:cNvSpPr/>
          <p:nvPr/>
        </p:nvSpPr>
        <p:spPr>
          <a:xfrm>
            <a:off x="1957633" y="2686554"/>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0476C80D-FF2A-46D0-D1A0-7BF7D8C8D9B4}"/>
              </a:ext>
            </a:extLst>
          </p:cNvPr>
          <p:cNvSpPr/>
          <p:nvPr/>
        </p:nvSpPr>
        <p:spPr>
          <a:xfrm>
            <a:off x="3283379" y="2686553"/>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06189421-81D0-2191-ECC0-C243D200BBFF}"/>
              </a:ext>
            </a:extLst>
          </p:cNvPr>
          <p:cNvSpPr/>
          <p:nvPr/>
        </p:nvSpPr>
        <p:spPr>
          <a:xfrm>
            <a:off x="672281" y="4974675"/>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62BD7949-03B2-AA71-B37F-1C594A0A5944}"/>
              </a:ext>
            </a:extLst>
          </p:cNvPr>
          <p:cNvSpPr/>
          <p:nvPr/>
        </p:nvSpPr>
        <p:spPr>
          <a:xfrm>
            <a:off x="1996165" y="5080265"/>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74A1888F-100F-008C-D1BA-D2187DF1124A}"/>
              </a:ext>
            </a:extLst>
          </p:cNvPr>
          <p:cNvSpPr/>
          <p:nvPr/>
        </p:nvSpPr>
        <p:spPr>
          <a:xfrm>
            <a:off x="3328141" y="4930121"/>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C20DE7E9-B7DE-033E-B73E-DE44A3242E00}"/>
              </a:ext>
            </a:extLst>
          </p:cNvPr>
          <p:cNvSpPr/>
          <p:nvPr/>
        </p:nvSpPr>
        <p:spPr>
          <a:xfrm>
            <a:off x="6531113" y="3399475"/>
            <a:ext cx="256309" cy="1712920"/>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57E11018-D7B1-01F4-345A-CDFEB348A824}"/>
              </a:ext>
            </a:extLst>
          </p:cNvPr>
          <p:cNvSpPr/>
          <p:nvPr/>
        </p:nvSpPr>
        <p:spPr>
          <a:xfrm>
            <a:off x="7969515" y="2552841"/>
            <a:ext cx="265905" cy="2421834"/>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31A9DAB8-455A-D346-B790-467C0546D5A9}"/>
              </a:ext>
            </a:extLst>
          </p:cNvPr>
          <p:cNvSpPr/>
          <p:nvPr/>
        </p:nvSpPr>
        <p:spPr>
          <a:xfrm>
            <a:off x="9346552" y="2156802"/>
            <a:ext cx="265905" cy="2421834"/>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A40514C3-619F-B29E-8C0B-ADC761125039}"/>
              </a:ext>
            </a:extLst>
          </p:cNvPr>
          <p:cNvSpPr txBox="1"/>
          <p:nvPr/>
        </p:nvSpPr>
        <p:spPr>
          <a:xfrm>
            <a:off x="6096000" y="6211765"/>
            <a:ext cx="565738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r>
              <a:rPr lang="es-ES" sz="1200" b="1" dirty="0"/>
              <a:t>Existe relación entre el aumento de volumen y transacciones y el aumento del peso de los enlaces</a:t>
            </a:r>
          </a:p>
        </p:txBody>
      </p:sp>
    </p:spTree>
    <p:extLst>
      <p:ext uri="{BB962C8B-B14F-4D97-AF65-F5344CB8AC3E}">
        <p14:creationId xmlns:p14="http://schemas.microsoft.com/office/powerpoint/2010/main" val="1788915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Resultados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8431578" cy="369332"/>
          </a:xfrm>
          <a:prstGeom prst="rect">
            <a:avLst/>
          </a:prstGeom>
          <a:noFill/>
        </p:spPr>
        <p:txBody>
          <a:bodyPr wrap="square" rtlCol="0">
            <a:spAutoFit/>
          </a:bodyPr>
          <a:lstStyle/>
          <a:p>
            <a:r>
              <a:rPr lang="es-ES" dirty="0"/>
              <a:t>Poder de los traders en relación con los NFTs</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0D78F6C3-91E3-DDC3-41D5-810A356DBA41}"/>
              </a:ext>
            </a:extLst>
          </p:cNvPr>
          <p:cNvSpPr txBox="1"/>
          <p:nvPr/>
        </p:nvSpPr>
        <p:spPr>
          <a:xfrm>
            <a:off x="1934420" y="1544400"/>
            <a:ext cx="4433103" cy="388568"/>
          </a:xfrm>
          <a:prstGeom prst="rect">
            <a:avLst/>
          </a:prstGeom>
          <a:noFill/>
        </p:spPr>
        <p:txBody>
          <a:bodyPr wrap="square" rtlCol="0">
            <a:spAutoFit/>
          </a:bodyPr>
          <a:lstStyle/>
          <a:p>
            <a:pPr>
              <a:lnSpc>
                <a:spcPct val="150000"/>
              </a:lnSpc>
            </a:pPr>
            <a:r>
              <a:rPr lang="es-ES" sz="1400" b="1" dirty="0"/>
              <a:t>FDA del poder de los traders</a:t>
            </a:r>
            <a:endParaRPr lang="es-ES" sz="1600" b="1" dirty="0"/>
          </a:p>
        </p:txBody>
      </p:sp>
      <p:sp>
        <p:nvSpPr>
          <p:cNvPr id="24" name="CuadroTexto 23">
            <a:extLst>
              <a:ext uri="{FF2B5EF4-FFF2-40B4-BE49-F238E27FC236}">
                <a16:creationId xmlns:a16="http://schemas.microsoft.com/office/drawing/2014/main" id="{35C209A6-AB3F-359E-4C0D-2FA180596ADB}"/>
              </a:ext>
            </a:extLst>
          </p:cNvPr>
          <p:cNvSpPr txBox="1"/>
          <p:nvPr/>
        </p:nvSpPr>
        <p:spPr>
          <a:xfrm>
            <a:off x="6619639" y="1544400"/>
            <a:ext cx="5267561" cy="388568"/>
          </a:xfrm>
          <a:prstGeom prst="rect">
            <a:avLst/>
          </a:prstGeom>
          <a:noFill/>
        </p:spPr>
        <p:txBody>
          <a:bodyPr wrap="square" rtlCol="0">
            <a:spAutoFit/>
          </a:bodyPr>
          <a:lstStyle/>
          <a:p>
            <a:pPr>
              <a:lnSpc>
                <a:spcPct val="150000"/>
              </a:lnSpc>
            </a:pPr>
            <a:r>
              <a:rPr lang="es-ES" sz="1400" b="1" dirty="0"/>
              <a:t>Máximo, media y mediana del poder de los traders</a:t>
            </a:r>
            <a:endParaRPr lang="es-ES" sz="1600" b="1" dirty="0"/>
          </a:p>
        </p:txBody>
      </p:sp>
      <p:pic>
        <p:nvPicPr>
          <p:cNvPr id="7" name="Gráfico 6">
            <a:extLst>
              <a:ext uri="{FF2B5EF4-FFF2-40B4-BE49-F238E27FC236}">
                <a16:creationId xmlns:a16="http://schemas.microsoft.com/office/drawing/2014/main" id="{2B20FCD7-AE5E-B245-4573-F478207A89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 y="2054534"/>
            <a:ext cx="5639633" cy="4197600"/>
          </a:xfrm>
          <a:prstGeom prst="rect">
            <a:avLst/>
          </a:prstGeom>
        </p:spPr>
      </p:pic>
      <p:pic>
        <p:nvPicPr>
          <p:cNvPr id="10" name="Gráfico 9">
            <a:extLst>
              <a:ext uri="{FF2B5EF4-FFF2-40B4-BE49-F238E27FC236}">
                <a16:creationId xmlns:a16="http://schemas.microsoft.com/office/drawing/2014/main" id="{8ABDFF3B-30EB-15F7-2D0C-2B3F187D29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2432" y="2054534"/>
            <a:ext cx="5673107" cy="4183200"/>
          </a:xfrm>
          <a:prstGeom prst="rect">
            <a:avLst/>
          </a:prstGeom>
        </p:spPr>
      </p:pic>
      <p:sp>
        <p:nvSpPr>
          <p:cNvPr id="2" name="CuadroTexto 1">
            <a:extLst>
              <a:ext uri="{FF2B5EF4-FFF2-40B4-BE49-F238E27FC236}">
                <a16:creationId xmlns:a16="http://schemas.microsoft.com/office/drawing/2014/main" id="{4C439825-5A24-9D0E-F4D7-1BE916098CC1}"/>
              </a:ext>
            </a:extLst>
          </p:cNvPr>
          <p:cNvSpPr txBox="1"/>
          <p:nvPr/>
        </p:nvSpPr>
        <p:spPr>
          <a:xfrm>
            <a:off x="410400" y="6267600"/>
            <a:ext cx="4233277"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171450" indent="-171450" algn="just">
              <a:buFont typeface="Arial" panose="020B0604020202020204" pitchFamily="34" charset="0"/>
              <a:buChar char="•"/>
            </a:pPr>
            <a:r>
              <a:rPr lang="es-ES" sz="1200" b="1" dirty="0"/>
              <a:t>26 % de los traders ha intercambiado 1 NFT</a:t>
            </a:r>
          </a:p>
          <a:p>
            <a:pPr marL="171450" indent="-171450" algn="just">
              <a:buFont typeface="Arial" panose="020B0604020202020204" pitchFamily="34" charset="0"/>
              <a:buChar char="•"/>
            </a:pPr>
            <a:r>
              <a:rPr lang="es-ES" sz="1200" b="1" dirty="0"/>
              <a:t>19 % de los traders supera los 10 NFTs</a:t>
            </a:r>
          </a:p>
        </p:txBody>
      </p:sp>
    </p:spTree>
    <p:extLst>
      <p:ext uri="{BB962C8B-B14F-4D97-AF65-F5344CB8AC3E}">
        <p14:creationId xmlns:p14="http://schemas.microsoft.com/office/powerpoint/2010/main" val="3920180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Resultados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8431578" cy="369332"/>
          </a:xfrm>
          <a:prstGeom prst="rect">
            <a:avLst/>
          </a:prstGeom>
          <a:noFill/>
        </p:spPr>
        <p:txBody>
          <a:bodyPr wrap="square" rtlCol="0">
            <a:spAutoFit/>
          </a:bodyPr>
          <a:lstStyle/>
          <a:p>
            <a:r>
              <a:rPr lang="es-ES" dirty="0"/>
              <a:t>Poder de los traders en relación con los NFTs</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35C209A6-AB3F-359E-4C0D-2FA180596ADB}"/>
              </a:ext>
            </a:extLst>
          </p:cNvPr>
          <p:cNvSpPr txBox="1"/>
          <p:nvPr/>
        </p:nvSpPr>
        <p:spPr>
          <a:xfrm>
            <a:off x="6619639" y="1456718"/>
            <a:ext cx="5267561" cy="388568"/>
          </a:xfrm>
          <a:prstGeom prst="rect">
            <a:avLst/>
          </a:prstGeom>
          <a:noFill/>
        </p:spPr>
        <p:txBody>
          <a:bodyPr wrap="square" rtlCol="0">
            <a:spAutoFit/>
          </a:bodyPr>
          <a:lstStyle/>
          <a:p>
            <a:pPr>
              <a:lnSpc>
                <a:spcPct val="150000"/>
              </a:lnSpc>
            </a:pPr>
            <a:r>
              <a:rPr lang="es-ES" sz="1400" b="1" dirty="0"/>
              <a:t>Máximo, media y mediana del poder de los traders</a:t>
            </a:r>
            <a:endParaRPr lang="es-ES" sz="1600" b="1" dirty="0"/>
          </a:p>
        </p:txBody>
      </p:sp>
      <p:sp>
        <p:nvSpPr>
          <p:cNvPr id="8" name="CuadroTexto 7">
            <a:extLst>
              <a:ext uri="{FF2B5EF4-FFF2-40B4-BE49-F238E27FC236}">
                <a16:creationId xmlns:a16="http://schemas.microsoft.com/office/drawing/2014/main" id="{DFE44BB4-1D43-3A97-0C5F-0BC52432A0C0}"/>
              </a:ext>
            </a:extLst>
          </p:cNvPr>
          <p:cNvSpPr txBox="1"/>
          <p:nvPr/>
        </p:nvSpPr>
        <p:spPr>
          <a:xfrm>
            <a:off x="1248576" y="1456718"/>
            <a:ext cx="3614972" cy="388568"/>
          </a:xfrm>
          <a:prstGeom prst="rect">
            <a:avLst/>
          </a:prstGeom>
          <a:noFill/>
        </p:spPr>
        <p:txBody>
          <a:bodyPr wrap="square" rtlCol="0">
            <a:spAutoFit/>
          </a:bodyPr>
          <a:lstStyle/>
          <a:p>
            <a:pPr>
              <a:lnSpc>
                <a:spcPct val="150000"/>
              </a:lnSpc>
            </a:pPr>
            <a:r>
              <a:rPr lang="es-ES" sz="1400" b="1" dirty="0"/>
              <a:t>Volumen y contribución al volumen</a:t>
            </a:r>
            <a:endParaRPr lang="es-ES" sz="1600" b="1" dirty="0"/>
          </a:p>
        </p:txBody>
      </p:sp>
      <p:pic>
        <p:nvPicPr>
          <p:cNvPr id="5" name="Gráfico 4">
            <a:extLst>
              <a:ext uri="{FF2B5EF4-FFF2-40B4-BE49-F238E27FC236}">
                <a16:creationId xmlns:a16="http://schemas.microsoft.com/office/drawing/2014/main" id="{F9C32C3F-8F63-E694-D3D7-E77B9454EE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82432" y="1980000"/>
            <a:ext cx="5673107" cy="4183200"/>
          </a:xfrm>
          <a:prstGeom prst="rect">
            <a:avLst/>
          </a:prstGeom>
        </p:spPr>
      </p:pic>
      <p:pic>
        <p:nvPicPr>
          <p:cNvPr id="12" name="Gráfico 11">
            <a:extLst>
              <a:ext uri="{FF2B5EF4-FFF2-40B4-BE49-F238E27FC236}">
                <a16:creationId xmlns:a16="http://schemas.microsoft.com/office/drawing/2014/main" id="{4F53EFDD-8E90-5B16-02B8-2DE1885C22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4232" r="4840"/>
          <a:stretch/>
        </p:blipFill>
        <p:spPr>
          <a:xfrm>
            <a:off x="317343" y="4259616"/>
            <a:ext cx="4975200" cy="2505573"/>
          </a:xfrm>
          <a:prstGeom prst="rect">
            <a:avLst/>
          </a:prstGeom>
        </p:spPr>
      </p:pic>
      <p:pic>
        <p:nvPicPr>
          <p:cNvPr id="7" name="Gráfico 6">
            <a:extLst>
              <a:ext uri="{FF2B5EF4-FFF2-40B4-BE49-F238E27FC236}">
                <a16:creationId xmlns:a16="http://schemas.microsoft.com/office/drawing/2014/main" id="{BB0D70D2-29CC-6751-EE37-89255ACDBB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1" y="1737924"/>
            <a:ext cx="4907279" cy="2532123"/>
          </a:xfrm>
          <a:prstGeom prst="rect">
            <a:avLst/>
          </a:prstGeom>
        </p:spPr>
      </p:pic>
      <p:sp>
        <p:nvSpPr>
          <p:cNvPr id="9" name="Rectángulo 8">
            <a:extLst>
              <a:ext uri="{FF2B5EF4-FFF2-40B4-BE49-F238E27FC236}">
                <a16:creationId xmlns:a16="http://schemas.microsoft.com/office/drawing/2014/main" id="{CEA7B745-4322-EBF6-88D3-E235E6BC2D6B}"/>
              </a:ext>
            </a:extLst>
          </p:cNvPr>
          <p:cNvSpPr/>
          <p:nvPr/>
        </p:nvSpPr>
        <p:spPr>
          <a:xfrm>
            <a:off x="850372" y="2686555"/>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A2B3B2C1-7B2C-CFDC-D58E-830CBC4D4BC9}"/>
              </a:ext>
            </a:extLst>
          </p:cNvPr>
          <p:cNvSpPr/>
          <p:nvPr/>
        </p:nvSpPr>
        <p:spPr>
          <a:xfrm>
            <a:off x="1957633" y="2686554"/>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146DC6CB-EAEE-D533-8A96-6EF735075DFE}"/>
              </a:ext>
            </a:extLst>
          </p:cNvPr>
          <p:cNvSpPr/>
          <p:nvPr/>
        </p:nvSpPr>
        <p:spPr>
          <a:xfrm>
            <a:off x="3283379" y="2686553"/>
            <a:ext cx="256309" cy="1362333"/>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A0B0CFCB-6072-1817-392F-7A4EE8813692}"/>
              </a:ext>
            </a:extLst>
          </p:cNvPr>
          <p:cNvSpPr/>
          <p:nvPr/>
        </p:nvSpPr>
        <p:spPr>
          <a:xfrm>
            <a:off x="6588642" y="3003985"/>
            <a:ext cx="250053" cy="1630008"/>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C0207B0C-CCEA-4E34-50F8-831CC7E02B00}"/>
              </a:ext>
            </a:extLst>
          </p:cNvPr>
          <p:cNvSpPr/>
          <p:nvPr/>
        </p:nvSpPr>
        <p:spPr>
          <a:xfrm>
            <a:off x="7972643" y="2418878"/>
            <a:ext cx="250053" cy="2370098"/>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1DA323DA-E510-64DA-F88F-0A39A783A910}"/>
              </a:ext>
            </a:extLst>
          </p:cNvPr>
          <p:cNvSpPr/>
          <p:nvPr/>
        </p:nvSpPr>
        <p:spPr>
          <a:xfrm>
            <a:off x="9356644" y="2074184"/>
            <a:ext cx="250053" cy="2370098"/>
          </a:xfrm>
          <a:prstGeom prst="rect">
            <a:avLst/>
          </a:prstGeom>
          <a:solidFill>
            <a:schemeClr val="accent1">
              <a:alpha val="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2C30DA5B-48A9-2648-F9FD-D440AF370B92}"/>
              </a:ext>
            </a:extLst>
          </p:cNvPr>
          <p:cNvSpPr/>
          <p:nvPr/>
        </p:nvSpPr>
        <p:spPr>
          <a:xfrm>
            <a:off x="2066118" y="4331210"/>
            <a:ext cx="256310" cy="1831990"/>
          </a:xfrm>
          <a:prstGeom prst="rect">
            <a:avLst/>
          </a:prstGeom>
          <a:solidFill>
            <a:schemeClr val="accent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FEFACBE3-B281-F3D0-4F6E-67166FEBA0CD}"/>
              </a:ext>
            </a:extLst>
          </p:cNvPr>
          <p:cNvSpPr/>
          <p:nvPr/>
        </p:nvSpPr>
        <p:spPr>
          <a:xfrm>
            <a:off x="3411533" y="4367099"/>
            <a:ext cx="256310" cy="1831990"/>
          </a:xfrm>
          <a:prstGeom prst="rect">
            <a:avLst/>
          </a:prstGeom>
          <a:solidFill>
            <a:schemeClr val="accent1">
              <a:alpha val="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1C8D39E6-5267-7498-740F-5CB5EBD1E669}"/>
              </a:ext>
            </a:extLst>
          </p:cNvPr>
          <p:cNvSpPr txBox="1"/>
          <p:nvPr/>
        </p:nvSpPr>
        <p:spPr>
          <a:xfrm>
            <a:off x="6094800" y="6210000"/>
            <a:ext cx="5658585"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r>
              <a:rPr lang="es-ES" sz="1200" b="1" dirty="0"/>
              <a:t>Existe relación entre el aumento de volumen y transacciones y el aumento del poder de los traders</a:t>
            </a:r>
          </a:p>
        </p:txBody>
      </p:sp>
    </p:spTree>
    <p:extLst>
      <p:ext uri="{BB962C8B-B14F-4D97-AF65-F5344CB8AC3E}">
        <p14:creationId xmlns:p14="http://schemas.microsoft.com/office/powerpoint/2010/main" val="1707516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BEB2752-6FD9-283A-AF0F-D1471F341395}"/>
              </a:ext>
            </a:extLst>
          </p:cNvPr>
          <p:cNvSpPr txBox="1"/>
          <p:nvPr/>
        </p:nvSpPr>
        <p:spPr>
          <a:xfrm>
            <a:off x="642917" y="1276350"/>
            <a:ext cx="5786438" cy="400110"/>
          </a:xfrm>
          <a:prstGeom prst="rect">
            <a:avLst/>
          </a:prstGeom>
          <a:noFill/>
        </p:spPr>
        <p:txBody>
          <a:bodyPr wrap="square" rtlCol="0">
            <a:spAutoFit/>
          </a:bodyPr>
          <a:lstStyle/>
          <a:p>
            <a:r>
              <a:rPr lang="es-ES" sz="2000" b="1" dirty="0"/>
              <a:t>Índice</a:t>
            </a:r>
          </a:p>
        </p:txBody>
      </p:sp>
      <p:sp>
        <p:nvSpPr>
          <p:cNvPr id="5" name="CuadroTexto 4">
            <a:extLst>
              <a:ext uri="{FF2B5EF4-FFF2-40B4-BE49-F238E27FC236}">
                <a16:creationId xmlns:a16="http://schemas.microsoft.com/office/drawing/2014/main" id="{8FA12BC8-47F8-E5B3-E493-242200720278}"/>
              </a:ext>
            </a:extLst>
          </p:cNvPr>
          <p:cNvSpPr txBox="1"/>
          <p:nvPr/>
        </p:nvSpPr>
        <p:spPr>
          <a:xfrm>
            <a:off x="642917" y="1947863"/>
            <a:ext cx="4529137" cy="369332"/>
          </a:xfrm>
          <a:prstGeom prst="rect">
            <a:avLst/>
          </a:prstGeom>
          <a:noFill/>
        </p:spPr>
        <p:txBody>
          <a:bodyPr wrap="square" rtlCol="0">
            <a:spAutoFit/>
          </a:bodyPr>
          <a:lstStyle/>
          <a:p>
            <a:r>
              <a:rPr lang="es-ES" dirty="0"/>
              <a:t>Objetivos</a:t>
            </a:r>
          </a:p>
        </p:txBody>
      </p:sp>
      <p:sp>
        <p:nvSpPr>
          <p:cNvPr id="6" name="CuadroTexto 5">
            <a:extLst>
              <a:ext uri="{FF2B5EF4-FFF2-40B4-BE49-F238E27FC236}">
                <a16:creationId xmlns:a16="http://schemas.microsoft.com/office/drawing/2014/main" id="{64E51CC4-9282-C984-FE96-BF3A1C071B3E}"/>
              </a:ext>
            </a:extLst>
          </p:cNvPr>
          <p:cNvSpPr txBox="1"/>
          <p:nvPr/>
        </p:nvSpPr>
        <p:spPr>
          <a:xfrm>
            <a:off x="642917" y="2434710"/>
            <a:ext cx="4529137" cy="369332"/>
          </a:xfrm>
          <a:prstGeom prst="rect">
            <a:avLst/>
          </a:prstGeom>
          <a:noFill/>
        </p:spPr>
        <p:txBody>
          <a:bodyPr wrap="square" rtlCol="0">
            <a:spAutoFit/>
          </a:bodyPr>
          <a:lstStyle/>
          <a:p>
            <a:r>
              <a:rPr lang="es-ES" dirty="0"/>
              <a:t>Introducción</a:t>
            </a:r>
          </a:p>
        </p:txBody>
      </p:sp>
      <p:sp>
        <p:nvSpPr>
          <p:cNvPr id="7" name="CuadroTexto 6">
            <a:extLst>
              <a:ext uri="{FF2B5EF4-FFF2-40B4-BE49-F238E27FC236}">
                <a16:creationId xmlns:a16="http://schemas.microsoft.com/office/drawing/2014/main" id="{134C068A-3072-8A6C-83F0-FEF9E661EEDC}"/>
              </a:ext>
            </a:extLst>
          </p:cNvPr>
          <p:cNvSpPr txBox="1"/>
          <p:nvPr/>
        </p:nvSpPr>
        <p:spPr>
          <a:xfrm>
            <a:off x="642917" y="2921557"/>
            <a:ext cx="4529137" cy="369332"/>
          </a:xfrm>
          <a:prstGeom prst="rect">
            <a:avLst/>
          </a:prstGeom>
          <a:noFill/>
        </p:spPr>
        <p:txBody>
          <a:bodyPr wrap="square" rtlCol="0">
            <a:spAutoFit/>
          </a:bodyPr>
          <a:lstStyle/>
          <a:p>
            <a:r>
              <a:rPr lang="es-ES" dirty="0"/>
              <a:t>Modelado del mercado de NFTs</a:t>
            </a:r>
          </a:p>
        </p:txBody>
      </p:sp>
      <p:sp>
        <p:nvSpPr>
          <p:cNvPr id="8" name="CuadroTexto 7">
            <a:extLst>
              <a:ext uri="{FF2B5EF4-FFF2-40B4-BE49-F238E27FC236}">
                <a16:creationId xmlns:a16="http://schemas.microsoft.com/office/drawing/2014/main" id="{5F17D7B9-0858-B502-19DD-D79BED2ACEC0}"/>
              </a:ext>
            </a:extLst>
          </p:cNvPr>
          <p:cNvSpPr txBox="1"/>
          <p:nvPr/>
        </p:nvSpPr>
        <p:spPr>
          <a:xfrm>
            <a:off x="642917" y="3423764"/>
            <a:ext cx="4529137" cy="369332"/>
          </a:xfrm>
          <a:prstGeom prst="rect">
            <a:avLst/>
          </a:prstGeom>
          <a:noFill/>
        </p:spPr>
        <p:txBody>
          <a:bodyPr wrap="square" rtlCol="0">
            <a:spAutoFit/>
          </a:bodyPr>
          <a:lstStyle/>
          <a:p>
            <a:r>
              <a:rPr lang="es-ES" dirty="0" err="1"/>
              <a:t>Raphtory</a:t>
            </a:r>
            <a:endParaRPr lang="es-ES" dirty="0"/>
          </a:p>
        </p:txBody>
      </p:sp>
      <p:sp>
        <p:nvSpPr>
          <p:cNvPr id="9" name="CuadroTexto 8">
            <a:extLst>
              <a:ext uri="{FF2B5EF4-FFF2-40B4-BE49-F238E27FC236}">
                <a16:creationId xmlns:a16="http://schemas.microsoft.com/office/drawing/2014/main" id="{706550F4-760C-3DA6-D16D-07706C16E897}"/>
              </a:ext>
            </a:extLst>
          </p:cNvPr>
          <p:cNvSpPr txBox="1"/>
          <p:nvPr/>
        </p:nvSpPr>
        <p:spPr>
          <a:xfrm>
            <a:off x="642917" y="3925971"/>
            <a:ext cx="4529137" cy="369332"/>
          </a:xfrm>
          <a:prstGeom prst="rect">
            <a:avLst/>
          </a:prstGeom>
          <a:noFill/>
        </p:spPr>
        <p:txBody>
          <a:bodyPr wrap="square" rtlCol="0">
            <a:spAutoFit/>
          </a:bodyPr>
          <a:lstStyle/>
          <a:p>
            <a:r>
              <a:rPr lang="es-ES" dirty="0"/>
              <a:t>Algoritmos desarrollados</a:t>
            </a:r>
          </a:p>
        </p:txBody>
      </p:sp>
      <p:sp>
        <p:nvSpPr>
          <p:cNvPr id="10" name="CuadroTexto 9">
            <a:extLst>
              <a:ext uri="{FF2B5EF4-FFF2-40B4-BE49-F238E27FC236}">
                <a16:creationId xmlns:a16="http://schemas.microsoft.com/office/drawing/2014/main" id="{8BAA1486-6CEF-C5B8-C0E2-D799912C72E9}"/>
              </a:ext>
            </a:extLst>
          </p:cNvPr>
          <p:cNvSpPr txBox="1"/>
          <p:nvPr/>
        </p:nvSpPr>
        <p:spPr>
          <a:xfrm>
            <a:off x="642917" y="4428178"/>
            <a:ext cx="4529137" cy="369332"/>
          </a:xfrm>
          <a:prstGeom prst="rect">
            <a:avLst/>
          </a:prstGeom>
          <a:noFill/>
        </p:spPr>
        <p:txBody>
          <a:bodyPr wrap="square" rtlCol="0">
            <a:spAutoFit/>
          </a:bodyPr>
          <a:lstStyle/>
          <a:p>
            <a:r>
              <a:rPr lang="es-ES" dirty="0"/>
              <a:t>Resultados</a:t>
            </a:r>
          </a:p>
        </p:txBody>
      </p:sp>
      <p:grpSp>
        <p:nvGrpSpPr>
          <p:cNvPr id="2" name="Grupo 1">
            <a:extLst>
              <a:ext uri="{FF2B5EF4-FFF2-40B4-BE49-F238E27FC236}">
                <a16:creationId xmlns:a16="http://schemas.microsoft.com/office/drawing/2014/main" id="{A421C640-4B77-4E13-E003-B372C34D7BBC}"/>
              </a:ext>
            </a:extLst>
          </p:cNvPr>
          <p:cNvGrpSpPr/>
          <p:nvPr/>
        </p:nvGrpSpPr>
        <p:grpSpPr>
          <a:xfrm>
            <a:off x="700065" y="4848223"/>
            <a:ext cx="3571876" cy="478873"/>
            <a:chOff x="700065" y="1876423"/>
            <a:chExt cx="3571876" cy="478873"/>
          </a:xfrm>
        </p:grpSpPr>
        <p:cxnSp>
          <p:nvCxnSpPr>
            <p:cNvPr id="11" name="Conector recto 10">
              <a:extLst>
                <a:ext uri="{FF2B5EF4-FFF2-40B4-BE49-F238E27FC236}">
                  <a16:creationId xmlns:a16="http://schemas.microsoft.com/office/drawing/2014/main" id="{C0C4FE84-06F0-3582-A8E9-D33787F7AFF0}"/>
                </a:ext>
              </a:extLst>
            </p:cNvPr>
            <p:cNvCxnSpPr/>
            <p:nvPr/>
          </p:nvCxnSpPr>
          <p:spPr>
            <a:xfrm>
              <a:off x="700066" y="1876423"/>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83B8B2F7-BAF3-9195-6521-A818422FB835}"/>
                </a:ext>
              </a:extLst>
            </p:cNvPr>
            <p:cNvCxnSpPr/>
            <p:nvPr/>
          </p:nvCxnSpPr>
          <p:spPr>
            <a:xfrm>
              <a:off x="700065" y="2355296"/>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13" name="CuadroTexto 12">
            <a:extLst>
              <a:ext uri="{FF2B5EF4-FFF2-40B4-BE49-F238E27FC236}">
                <a16:creationId xmlns:a16="http://schemas.microsoft.com/office/drawing/2014/main" id="{59B1A2CD-6B03-78DF-C090-247B7B3CEC46}"/>
              </a:ext>
            </a:extLst>
          </p:cNvPr>
          <p:cNvSpPr txBox="1"/>
          <p:nvPr/>
        </p:nvSpPr>
        <p:spPr>
          <a:xfrm>
            <a:off x="642917" y="4930385"/>
            <a:ext cx="4529137" cy="369332"/>
          </a:xfrm>
          <a:prstGeom prst="rect">
            <a:avLst/>
          </a:prstGeom>
          <a:noFill/>
        </p:spPr>
        <p:txBody>
          <a:bodyPr wrap="square" rtlCol="0">
            <a:spAutoFit/>
          </a:bodyPr>
          <a:lstStyle/>
          <a:p>
            <a:r>
              <a:rPr lang="es-ES" dirty="0"/>
              <a:t>Conclusiones</a:t>
            </a:r>
          </a:p>
        </p:txBody>
      </p:sp>
      <p:pic>
        <p:nvPicPr>
          <p:cNvPr id="14" name="Picture 3">
            <a:extLst>
              <a:ext uri="{FF2B5EF4-FFF2-40B4-BE49-F238E27FC236}">
                <a16:creationId xmlns:a16="http://schemas.microsoft.com/office/drawing/2014/main" id="{429524E1-6B6E-C623-7202-81EAE7A86554}"/>
              </a:ext>
            </a:extLst>
          </p:cNvPr>
          <p:cNvPicPr>
            <a:picLocks noChangeAspect="1"/>
          </p:cNvPicPr>
          <p:nvPr/>
        </p:nvPicPr>
        <p:blipFill rotWithShape="1">
          <a:blip r:embed="rId2"/>
          <a:srcRect l="29669" t="18745" r="8131" b="9394"/>
          <a:stretch/>
        </p:blipFill>
        <p:spPr>
          <a:xfrm>
            <a:off x="4741576" y="0"/>
            <a:ext cx="7419944" cy="6858000"/>
          </a:xfrm>
          <a:prstGeom prst="rect">
            <a:avLst/>
          </a:prstGeom>
        </p:spPr>
      </p:pic>
    </p:spTree>
    <p:extLst>
      <p:ext uri="{BB962C8B-B14F-4D97-AF65-F5344CB8AC3E}">
        <p14:creationId xmlns:p14="http://schemas.microsoft.com/office/powerpoint/2010/main" val="4229767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523220"/>
          </a:xfrm>
          <a:prstGeom prst="rect">
            <a:avLst/>
          </a:prstGeom>
          <a:noFill/>
        </p:spPr>
        <p:txBody>
          <a:bodyPr wrap="square" rtlCol="0">
            <a:spAutoFit/>
          </a:bodyPr>
          <a:lstStyle/>
          <a:p>
            <a:r>
              <a:rPr lang="es-ES" sz="2800" dirty="0"/>
              <a:t>Objetivos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400110"/>
          </a:xfrm>
          <a:prstGeom prst="rect">
            <a:avLst/>
          </a:prstGeom>
          <a:noFill/>
        </p:spPr>
        <p:txBody>
          <a:bodyPr wrap="square" rtlCol="0">
            <a:spAutoFit/>
          </a:bodyPr>
          <a:lstStyle/>
          <a:p>
            <a:r>
              <a:rPr lang="es-ES" sz="2000" dirty="0"/>
              <a:t>Objetivo general y específicos</a:t>
            </a:r>
            <a:endParaRPr lang="es-ES" dirty="0"/>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306F5B61-14D3-FCCE-152A-54886D6D69D7}"/>
              </a:ext>
            </a:extLst>
          </p:cNvPr>
          <p:cNvSpPr txBox="1"/>
          <p:nvPr/>
        </p:nvSpPr>
        <p:spPr>
          <a:xfrm>
            <a:off x="411480" y="1802385"/>
            <a:ext cx="11567160" cy="1661993"/>
          </a:xfrm>
          <a:prstGeom prst="rect">
            <a:avLst/>
          </a:prstGeom>
          <a:noFill/>
        </p:spPr>
        <p:txBody>
          <a:bodyPr wrap="square" rtlCol="0">
            <a:spAutoFit/>
          </a:bodyPr>
          <a:lstStyle/>
          <a:p>
            <a:pPr>
              <a:lnSpc>
                <a:spcPct val="150000"/>
              </a:lnSpc>
            </a:pPr>
            <a:r>
              <a:rPr lang="es-ES" b="1" u="sng" dirty="0"/>
              <a:t>Objetivo general:</a:t>
            </a:r>
          </a:p>
          <a:p>
            <a:pPr algn="just">
              <a:lnSpc>
                <a:spcPct val="150000"/>
              </a:lnSpc>
            </a:pPr>
            <a:r>
              <a:rPr lang="es-ES" dirty="0"/>
              <a:t>Modelar un conjunto de transacciones representativas del mercado de NFTs a lo largo de un intervalo de tiempo en una plataforma de Big Data. </a:t>
            </a:r>
          </a:p>
          <a:p>
            <a:endParaRPr lang="es-ES" dirty="0"/>
          </a:p>
        </p:txBody>
      </p:sp>
      <p:sp>
        <p:nvSpPr>
          <p:cNvPr id="5" name="CuadroTexto 4">
            <a:extLst>
              <a:ext uri="{FF2B5EF4-FFF2-40B4-BE49-F238E27FC236}">
                <a16:creationId xmlns:a16="http://schemas.microsoft.com/office/drawing/2014/main" id="{E890C0A9-0D58-6C7E-436F-D2963A98E354}"/>
              </a:ext>
            </a:extLst>
          </p:cNvPr>
          <p:cNvSpPr txBox="1"/>
          <p:nvPr/>
        </p:nvSpPr>
        <p:spPr>
          <a:xfrm>
            <a:off x="411480" y="3295905"/>
            <a:ext cx="11567160" cy="3381695"/>
          </a:xfrm>
          <a:prstGeom prst="rect">
            <a:avLst/>
          </a:prstGeom>
          <a:noFill/>
        </p:spPr>
        <p:txBody>
          <a:bodyPr wrap="square" rtlCol="0">
            <a:spAutoFit/>
          </a:bodyPr>
          <a:lstStyle/>
          <a:p>
            <a:pPr>
              <a:lnSpc>
                <a:spcPct val="150000"/>
              </a:lnSpc>
            </a:pPr>
            <a:r>
              <a:rPr lang="es-ES" b="1" u="sng" dirty="0"/>
              <a:t>Objetivos específicos:</a:t>
            </a:r>
            <a:endParaRPr lang="es-ES" dirty="0">
              <a:effectLst/>
              <a:latin typeface="Helvetica" pitchFamily="2" charset="0"/>
            </a:endParaRPr>
          </a:p>
          <a:p>
            <a:pPr marL="285750" indent="-285750" algn="just">
              <a:lnSpc>
                <a:spcPct val="150000"/>
              </a:lnSpc>
              <a:buFont typeface="Arial" panose="020B0604020202020204" pitchFamily="34" charset="0"/>
              <a:buChar char="•"/>
            </a:pPr>
            <a:r>
              <a:rPr lang="es-ES" dirty="0"/>
              <a:t>Ingestar el conjunto de datos de transacciones de NFTs en una plataforma de Big Data para su posterior análisis. </a:t>
            </a:r>
          </a:p>
          <a:p>
            <a:pPr marL="285750" indent="-285750" algn="just">
              <a:lnSpc>
                <a:spcPct val="150000"/>
              </a:lnSpc>
              <a:buFont typeface="Arial" panose="020B0604020202020204" pitchFamily="34" charset="0"/>
              <a:buChar char="•"/>
            </a:pPr>
            <a:r>
              <a:rPr lang="es-ES" dirty="0"/>
              <a:t>Diseñar algoritmos para obtener las propiedades de las entidades que conforman el mercado de NFTs.</a:t>
            </a:r>
          </a:p>
          <a:p>
            <a:pPr marL="285750" indent="-285750" algn="just">
              <a:lnSpc>
                <a:spcPct val="150000"/>
              </a:lnSpc>
              <a:buFont typeface="Arial" panose="020B0604020202020204" pitchFamily="34" charset="0"/>
              <a:buChar char="•"/>
            </a:pPr>
            <a:r>
              <a:rPr lang="es-ES" dirty="0"/>
              <a:t>Caracterizar el conjunto de datos disponibles estadísticamente. </a:t>
            </a:r>
          </a:p>
          <a:p>
            <a:pPr marL="285750" indent="-285750" algn="just">
              <a:lnSpc>
                <a:spcPct val="150000"/>
              </a:lnSpc>
              <a:buFont typeface="Arial" panose="020B0604020202020204" pitchFamily="34" charset="0"/>
              <a:buChar char="•"/>
            </a:pPr>
            <a:r>
              <a:rPr lang="es-ES" dirty="0"/>
              <a:t>Realizar análisis temporales sobre los datos correspondientes a las transacciones de NFTs. </a:t>
            </a:r>
          </a:p>
          <a:p>
            <a:pPr marL="285750" indent="-285750">
              <a:lnSpc>
                <a:spcPct val="150000"/>
              </a:lnSpc>
              <a:buFont typeface="Arial" panose="020B0604020202020204" pitchFamily="34" charset="0"/>
              <a:buChar char="•"/>
            </a:pPr>
            <a:endParaRPr lang="es-ES" dirty="0"/>
          </a:p>
        </p:txBody>
      </p:sp>
    </p:spTree>
    <p:extLst>
      <p:ext uri="{BB962C8B-B14F-4D97-AF65-F5344CB8AC3E}">
        <p14:creationId xmlns:p14="http://schemas.microsoft.com/office/powerpoint/2010/main" val="3141678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Conclusiones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Conclusiones del trabajo</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A9BEDE14-41FA-74C6-664B-703C0E124F60}"/>
              </a:ext>
            </a:extLst>
          </p:cNvPr>
          <p:cNvSpPr txBox="1"/>
          <p:nvPr/>
        </p:nvSpPr>
        <p:spPr>
          <a:xfrm>
            <a:off x="353798" y="1846932"/>
            <a:ext cx="11341904" cy="394338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400" dirty="0"/>
              <a:t>El mercado de NFTs ha experimentado un crecimiento muy fuerte en los últimos años. Solo en el primer tercio de 2021 se han intercambiado más de 750 millones de dólares.</a:t>
            </a:r>
          </a:p>
          <a:p>
            <a:pPr marL="285750" indent="-285750" algn="just">
              <a:lnSpc>
                <a:spcPct val="150000"/>
              </a:lnSpc>
              <a:buFont typeface="Arial" panose="020B0604020202020204" pitchFamily="34" charset="0"/>
              <a:buChar char="•"/>
            </a:pPr>
            <a:r>
              <a:rPr lang="es-ES" sz="1400" dirty="0"/>
              <a:t>Se ha modelado el mercado de NFTs mediante un grafo temporal dirigido, cuyas propiedades representan las propiedades de las transacciones.</a:t>
            </a:r>
          </a:p>
          <a:p>
            <a:pPr marL="285750" indent="-285750" algn="just">
              <a:lnSpc>
                <a:spcPct val="150000"/>
              </a:lnSpc>
              <a:buFont typeface="Arial" panose="020B0604020202020204" pitchFamily="34" charset="0"/>
              <a:buChar char="•"/>
            </a:pPr>
            <a:r>
              <a:rPr lang="es-ES" sz="1400" dirty="0" err="1"/>
              <a:t>Raphtory</a:t>
            </a:r>
            <a:r>
              <a:rPr lang="es-ES" sz="1400" dirty="0"/>
              <a:t> ha permitido </a:t>
            </a:r>
            <a:r>
              <a:rPr lang="es-ES" sz="1400" dirty="0" err="1"/>
              <a:t>ingestar</a:t>
            </a:r>
            <a:r>
              <a:rPr lang="es-ES" sz="1400" dirty="0"/>
              <a:t> el conjunto de transacciones, construir el grafo y ejecutar análisis temporales sobre el grafo.</a:t>
            </a:r>
          </a:p>
          <a:p>
            <a:pPr marL="285750" indent="-285750" algn="just">
              <a:lnSpc>
                <a:spcPct val="150000"/>
              </a:lnSpc>
              <a:buFont typeface="Arial" panose="020B0604020202020204" pitchFamily="34" charset="0"/>
              <a:buChar char="•"/>
            </a:pPr>
            <a:r>
              <a:rPr lang="es-ES" sz="1400" dirty="0"/>
              <a:t>Se han desarrollado 3 algoritmos que han sido ejecutados en </a:t>
            </a:r>
            <a:r>
              <a:rPr lang="es-ES" sz="1400" dirty="0" err="1"/>
              <a:t>Raphtory</a:t>
            </a:r>
            <a:r>
              <a:rPr lang="es-ES" sz="1400" dirty="0"/>
              <a:t> para conocer el poder de los traders, tanto en relación a otros traders como en relación a los NFTs, así como el peso de los enlaces.</a:t>
            </a:r>
          </a:p>
          <a:p>
            <a:pPr marL="285750" indent="-285750" algn="just">
              <a:lnSpc>
                <a:spcPct val="150000"/>
              </a:lnSpc>
              <a:buFont typeface="Arial" panose="020B0604020202020204" pitchFamily="34" charset="0"/>
              <a:buChar char="•"/>
            </a:pPr>
            <a:r>
              <a:rPr lang="es-ES" sz="1400" dirty="0"/>
              <a:t>Las categorías de NFTs que han dominado el mercado en cuanto a volumen son: Arte, Metaverso y Juegos.</a:t>
            </a:r>
          </a:p>
          <a:p>
            <a:pPr marL="285750" indent="-285750" algn="just">
              <a:lnSpc>
                <a:spcPct val="150000"/>
              </a:lnSpc>
              <a:buFont typeface="Arial" panose="020B0604020202020204" pitchFamily="34" charset="0"/>
              <a:buChar char="•"/>
            </a:pPr>
            <a:r>
              <a:rPr lang="es-ES" sz="1400" dirty="0"/>
              <a:t>Teniendo en cuenta el número de transacciones las categorías más representativas son: Arte, Juegos y Coleccionables.</a:t>
            </a:r>
          </a:p>
          <a:p>
            <a:pPr marL="285750" indent="-285750" algn="just">
              <a:lnSpc>
                <a:spcPct val="150000"/>
              </a:lnSpc>
              <a:buFont typeface="Arial" panose="020B0604020202020204" pitchFamily="34" charset="0"/>
              <a:buChar char="•"/>
            </a:pPr>
            <a:r>
              <a:rPr lang="es-ES" sz="1400" dirty="0"/>
              <a:t>Alrededor del 17% de los traders comercian con 10 o más traders.</a:t>
            </a:r>
          </a:p>
          <a:p>
            <a:pPr marL="285750" indent="-285750" algn="just">
              <a:lnSpc>
                <a:spcPct val="150000"/>
              </a:lnSpc>
              <a:buFont typeface="Arial" panose="020B0604020202020204" pitchFamily="34" charset="0"/>
              <a:buChar char="•"/>
            </a:pPr>
            <a:r>
              <a:rPr lang="es-ES" sz="1400" dirty="0"/>
              <a:t>El 83% de las parejas de traders intercambian solo 1 NFT.</a:t>
            </a:r>
          </a:p>
          <a:p>
            <a:pPr marL="285750" indent="-285750" algn="just">
              <a:lnSpc>
                <a:spcPct val="150000"/>
              </a:lnSpc>
              <a:buFont typeface="Arial" panose="020B0604020202020204" pitchFamily="34" charset="0"/>
              <a:buChar char="•"/>
            </a:pPr>
            <a:r>
              <a:rPr lang="es-ES" sz="1400" dirty="0"/>
              <a:t>El 19% de los traders ha vendido y comprado 10 o más NFTs.</a:t>
            </a:r>
          </a:p>
        </p:txBody>
      </p:sp>
    </p:spTree>
    <p:extLst>
      <p:ext uri="{BB962C8B-B14F-4D97-AF65-F5344CB8AC3E}">
        <p14:creationId xmlns:p14="http://schemas.microsoft.com/office/powerpoint/2010/main" val="3408077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Conclusiones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Líneas futuras de investigación</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A4BEAB59-2130-1548-452F-D37895B1B83C}"/>
              </a:ext>
            </a:extLst>
          </p:cNvPr>
          <p:cNvSpPr txBox="1"/>
          <p:nvPr/>
        </p:nvSpPr>
        <p:spPr>
          <a:xfrm>
            <a:off x="353798" y="1846932"/>
            <a:ext cx="11341904" cy="103489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400" dirty="0">
                <a:effectLst/>
              </a:rPr>
              <a:t>Ejecutar el análisis realizado para un </a:t>
            </a:r>
            <a:r>
              <a:rPr lang="es-ES" sz="1400" i="1" dirty="0" err="1">
                <a:effectLst/>
              </a:rPr>
              <a:t>dataset</a:t>
            </a:r>
            <a:r>
              <a:rPr lang="es-ES" sz="1400" i="1" dirty="0">
                <a:effectLst/>
              </a:rPr>
              <a:t> </a:t>
            </a:r>
            <a:r>
              <a:rPr lang="es-ES" sz="1400" dirty="0">
                <a:effectLst/>
              </a:rPr>
              <a:t>con datos actualizados.</a:t>
            </a:r>
            <a:r>
              <a:rPr lang="es-ES" sz="1400" dirty="0">
                <a:effectLst/>
                <a:latin typeface="Helvetica" pitchFamily="2" charset="0"/>
              </a:rPr>
              <a:t> </a:t>
            </a:r>
          </a:p>
          <a:p>
            <a:pPr marL="285750" indent="-285750" algn="just">
              <a:lnSpc>
                <a:spcPct val="150000"/>
              </a:lnSpc>
              <a:buFont typeface="Arial" panose="020B0604020202020204" pitchFamily="34" charset="0"/>
              <a:buChar char="•"/>
            </a:pPr>
            <a:r>
              <a:rPr lang="es-ES" sz="1400" dirty="0">
                <a:effectLst/>
              </a:rPr>
              <a:t>Realizar estudios adicionales del mercado: análisis de la distribución del número de veces que los NFTs son vendidos, porcentaje de transacciones que los traders realizan en sus colecciones primaria y secundaria. </a:t>
            </a:r>
            <a:endParaRPr lang="es-ES" sz="1400" dirty="0"/>
          </a:p>
        </p:txBody>
      </p:sp>
    </p:spTree>
    <p:extLst>
      <p:ext uri="{BB962C8B-B14F-4D97-AF65-F5344CB8AC3E}">
        <p14:creationId xmlns:p14="http://schemas.microsoft.com/office/powerpoint/2010/main" val="2724821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429524E1-6B6E-C623-7202-81EAE7A86554}"/>
              </a:ext>
            </a:extLst>
          </p:cNvPr>
          <p:cNvPicPr>
            <a:picLocks noChangeAspect="1"/>
          </p:cNvPicPr>
          <p:nvPr/>
        </p:nvPicPr>
        <p:blipFill rotWithShape="1">
          <a:blip r:embed="rId2"/>
          <a:srcRect l="29669" t="18745" r="8131" b="9394"/>
          <a:stretch/>
        </p:blipFill>
        <p:spPr>
          <a:xfrm>
            <a:off x="4741576" y="0"/>
            <a:ext cx="7419944" cy="6858000"/>
          </a:xfrm>
          <a:prstGeom prst="rect">
            <a:avLst/>
          </a:prstGeom>
        </p:spPr>
      </p:pic>
      <p:sp>
        <p:nvSpPr>
          <p:cNvPr id="3" name="CuadroTexto 2">
            <a:extLst>
              <a:ext uri="{FF2B5EF4-FFF2-40B4-BE49-F238E27FC236}">
                <a16:creationId xmlns:a16="http://schemas.microsoft.com/office/drawing/2014/main" id="{73088780-2663-5F6F-57D2-C139E77C5E8B}"/>
              </a:ext>
            </a:extLst>
          </p:cNvPr>
          <p:cNvSpPr txBox="1"/>
          <p:nvPr/>
        </p:nvSpPr>
        <p:spPr>
          <a:xfrm>
            <a:off x="1149299" y="3044279"/>
            <a:ext cx="2888167" cy="769441"/>
          </a:xfrm>
          <a:prstGeom prst="rect">
            <a:avLst/>
          </a:prstGeom>
          <a:noFill/>
        </p:spPr>
        <p:txBody>
          <a:bodyPr wrap="square" rtlCol="0">
            <a:spAutoFit/>
          </a:bodyPr>
          <a:lstStyle/>
          <a:p>
            <a:pPr algn="just"/>
            <a:r>
              <a:rPr lang="es-ES" sz="4400" dirty="0">
                <a:effectLst/>
              </a:rPr>
              <a:t>Gracias</a:t>
            </a:r>
            <a:endParaRPr lang="es-ES" sz="6000" dirty="0"/>
          </a:p>
        </p:txBody>
      </p:sp>
    </p:spTree>
    <p:extLst>
      <p:ext uri="{BB962C8B-B14F-4D97-AF65-F5344CB8AC3E}">
        <p14:creationId xmlns:p14="http://schemas.microsoft.com/office/powerpoint/2010/main" val="3637873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BEB2752-6FD9-283A-AF0F-D1471F341395}"/>
              </a:ext>
            </a:extLst>
          </p:cNvPr>
          <p:cNvSpPr txBox="1"/>
          <p:nvPr/>
        </p:nvSpPr>
        <p:spPr>
          <a:xfrm>
            <a:off x="642917" y="1276350"/>
            <a:ext cx="5786438" cy="400110"/>
          </a:xfrm>
          <a:prstGeom prst="rect">
            <a:avLst/>
          </a:prstGeom>
          <a:noFill/>
        </p:spPr>
        <p:txBody>
          <a:bodyPr wrap="square" rtlCol="0">
            <a:spAutoFit/>
          </a:bodyPr>
          <a:lstStyle/>
          <a:p>
            <a:r>
              <a:rPr lang="es-ES" sz="2000" b="1" dirty="0"/>
              <a:t>Índice</a:t>
            </a:r>
          </a:p>
        </p:txBody>
      </p:sp>
      <p:sp>
        <p:nvSpPr>
          <p:cNvPr id="5" name="CuadroTexto 4">
            <a:extLst>
              <a:ext uri="{FF2B5EF4-FFF2-40B4-BE49-F238E27FC236}">
                <a16:creationId xmlns:a16="http://schemas.microsoft.com/office/drawing/2014/main" id="{8FA12BC8-47F8-E5B3-E493-242200720278}"/>
              </a:ext>
            </a:extLst>
          </p:cNvPr>
          <p:cNvSpPr txBox="1"/>
          <p:nvPr/>
        </p:nvSpPr>
        <p:spPr>
          <a:xfrm>
            <a:off x="642917" y="1947863"/>
            <a:ext cx="4529137" cy="369332"/>
          </a:xfrm>
          <a:prstGeom prst="rect">
            <a:avLst/>
          </a:prstGeom>
          <a:noFill/>
        </p:spPr>
        <p:txBody>
          <a:bodyPr wrap="square" rtlCol="0">
            <a:spAutoFit/>
          </a:bodyPr>
          <a:lstStyle/>
          <a:p>
            <a:r>
              <a:rPr lang="es-ES" dirty="0"/>
              <a:t>Objetivos</a:t>
            </a:r>
          </a:p>
        </p:txBody>
      </p:sp>
      <p:sp>
        <p:nvSpPr>
          <p:cNvPr id="6" name="CuadroTexto 5">
            <a:extLst>
              <a:ext uri="{FF2B5EF4-FFF2-40B4-BE49-F238E27FC236}">
                <a16:creationId xmlns:a16="http://schemas.microsoft.com/office/drawing/2014/main" id="{64E51CC4-9282-C984-FE96-BF3A1C071B3E}"/>
              </a:ext>
            </a:extLst>
          </p:cNvPr>
          <p:cNvSpPr txBox="1"/>
          <p:nvPr/>
        </p:nvSpPr>
        <p:spPr>
          <a:xfrm>
            <a:off x="642917" y="2434710"/>
            <a:ext cx="4529137" cy="369332"/>
          </a:xfrm>
          <a:prstGeom prst="rect">
            <a:avLst/>
          </a:prstGeom>
          <a:noFill/>
        </p:spPr>
        <p:txBody>
          <a:bodyPr wrap="square" rtlCol="0">
            <a:spAutoFit/>
          </a:bodyPr>
          <a:lstStyle/>
          <a:p>
            <a:r>
              <a:rPr lang="es-ES" dirty="0"/>
              <a:t>Introducción</a:t>
            </a:r>
          </a:p>
        </p:txBody>
      </p:sp>
      <p:sp>
        <p:nvSpPr>
          <p:cNvPr id="7" name="CuadroTexto 6">
            <a:extLst>
              <a:ext uri="{FF2B5EF4-FFF2-40B4-BE49-F238E27FC236}">
                <a16:creationId xmlns:a16="http://schemas.microsoft.com/office/drawing/2014/main" id="{134C068A-3072-8A6C-83F0-FEF9E661EEDC}"/>
              </a:ext>
            </a:extLst>
          </p:cNvPr>
          <p:cNvSpPr txBox="1"/>
          <p:nvPr/>
        </p:nvSpPr>
        <p:spPr>
          <a:xfrm>
            <a:off x="642917" y="2921557"/>
            <a:ext cx="4529137" cy="369332"/>
          </a:xfrm>
          <a:prstGeom prst="rect">
            <a:avLst/>
          </a:prstGeom>
          <a:noFill/>
        </p:spPr>
        <p:txBody>
          <a:bodyPr wrap="square" rtlCol="0">
            <a:spAutoFit/>
          </a:bodyPr>
          <a:lstStyle/>
          <a:p>
            <a:r>
              <a:rPr lang="es-ES" dirty="0"/>
              <a:t>Modelado del mercado de NFTs</a:t>
            </a:r>
          </a:p>
        </p:txBody>
      </p:sp>
      <p:sp>
        <p:nvSpPr>
          <p:cNvPr id="8" name="CuadroTexto 7">
            <a:extLst>
              <a:ext uri="{FF2B5EF4-FFF2-40B4-BE49-F238E27FC236}">
                <a16:creationId xmlns:a16="http://schemas.microsoft.com/office/drawing/2014/main" id="{5F17D7B9-0858-B502-19DD-D79BED2ACEC0}"/>
              </a:ext>
            </a:extLst>
          </p:cNvPr>
          <p:cNvSpPr txBox="1"/>
          <p:nvPr/>
        </p:nvSpPr>
        <p:spPr>
          <a:xfrm>
            <a:off x="642917" y="3423764"/>
            <a:ext cx="4529137" cy="369332"/>
          </a:xfrm>
          <a:prstGeom prst="rect">
            <a:avLst/>
          </a:prstGeom>
          <a:noFill/>
        </p:spPr>
        <p:txBody>
          <a:bodyPr wrap="square" rtlCol="0">
            <a:spAutoFit/>
          </a:bodyPr>
          <a:lstStyle/>
          <a:p>
            <a:r>
              <a:rPr lang="es-ES" dirty="0" err="1"/>
              <a:t>Raphtory</a:t>
            </a:r>
            <a:endParaRPr lang="es-ES" dirty="0"/>
          </a:p>
        </p:txBody>
      </p:sp>
      <p:sp>
        <p:nvSpPr>
          <p:cNvPr id="9" name="CuadroTexto 8">
            <a:extLst>
              <a:ext uri="{FF2B5EF4-FFF2-40B4-BE49-F238E27FC236}">
                <a16:creationId xmlns:a16="http://schemas.microsoft.com/office/drawing/2014/main" id="{706550F4-760C-3DA6-D16D-07706C16E897}"/>
              </a:ext>
            </a:extLst>
          </p:cNvPr>
          <p:cNvSpPr txBox="1"/>
          <p:nvPr/>
        </p:nvSpPr>
        <p:spPr>
          <a:xfrm>
            <a:off x="642917" y="3925971"/>
            <a:ext cx="4529137" cy="369332"/>
          </a:xfrm>
          <a:prstGeom prst="rect">
            <a:avLst/>
          </a:prstGeom>
          <a:noFill/>
        </p:spPr>
        <p:txBody>
          <a:bodyPr wrap="square" rtlCol="0">
            <a:spAutoFit/>
          </a:bodyPr>
          <a:lstStyle/>
          <a:p>
            <a:r>
              <a:rPr lang="es-ES" dirty="0"/>
              <a:t>Algoritmos desarrollados</a:t>
            </a:r>
          </a:p>
        </p:txBody>
      </p:sp>
      <p:sp>
        <p:nvSpPr>
          <p:cNvPr id="10" name="CuadroTexto 9">
            <a:extLst>
              <a:ext uri="{FF2B5EF4-FFF2-40B4-BE49-F238E27FC236}">
                <a16:creationId xmlns:a16="http://schemas.microsoft.com/office/drawing/2014/main" id="{8BAA1486-6CEF-C5B8-C0E2-D799912C72E9}"/>
              </a:ext>
            </a:extLst>
          </p:cNvPr>
          <p:cNvSpPr txBox="1"/>
          <p:nvPr/>
        </p:nvSpPr>
        <p:spPr>
          <a:xfrm>
            <a:off x="642917" y="4428178"/>
            <a:ext cx="4529137" cy="369332"/>
          </a:xfrm>
          <a:prstGeom prst="rect">
            <a:avLst/>
          </a:prstGeom>
          <a:noFill/>
        </p:spPr>
        <p:txBody>
          <a:bodyPr wrap="square" rtlCol="0">
            <a:spAutoFit/>
          </a:bodyPr>
          <a:lstStyle/>
          <a:p>
            <a:r>
              <a:rPr lang="es-ES" dirty="0"/>
              <a:t>Resultados</a:t>
            </a:r>
          </a:p>
        </p:txBody>
      </p:sp>
      <p:grpSp>
        <p:nvGrpSpPr>
          <p:cNvPr id="2" name="Grupo 1">
            <a:extLst>
              <a:ext uri="{FF2B5EF4-FFF2-40B4-BE49-F238E27FC236}">
                <a16:creationId xmlns:a16="http://schemas.microsoft.com/office/drawing/2014/main" id="{A421C640-4B77-4E13-E003-B372C34D7BBC}"/>
              </a:ext>
            </a:extLst>
          </p:cNvPr>
          <p:cNvGrpSpPr/>
          <p:nvPr/>
        </p:nvGrpSpPr>
        <p:grpSpPr>
          <a:xfrm>
            <a:off x="700065" y="2352228"/>
            <a:ext cx="3571876" cy="478873"/>
            <a:chOff x="700065" y="1876423"/>
            <a:chExt cx="3571876" cy="478873"/>
          </a:xfrm>
        </p:grpSpPr>
        <p:cxnSp>
          <p:nvCxnSpPr>
            <p:cNvPr id="11" name="Conector recto 10">
              <a:extLst>
                <a:ext uri="{FF2B5EF4-FFF2-40B4-BE49-F238E27FC236}">
                  <a16:creationId xmlns:a16="http://schemas.microsoft.com/office/drawing/2014/main" id="{C0C4FE84-06F0-3582-A8E9-D33787F7AFF0}"/>
                </a:ext>
              </a:extLst>
            </p:cNvPr>
            <p:cNvCxnSpPr/>
            <p:nvPr/>
          </p:nvCxnSpPr>
          <p:spPr>
            <a:xfrm>
              <a:off x="700066" y="1876423"/>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83B8B2F7-BAF3-9195-6521-A818422FB835}"/>
                </a:ext>
              </a:extLst>
            </p:cNvPr>
            <p:cNvCxnSpPr/>
            <p:nvPr/>
          </p:nvCxnSpPr>
          <p:spPr>
            <a:xfrm>
              <a:off x="700065" y="2355296"/>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13" name="CuadroTexto 12">
            <a:extLst>
              <a:ext uri="{FF2B5EF4-FFF2-40B4-BE49-F238E27FC236}">
                <a16:creationId xmlns:a16="http://schemas.microsoft.com/office/drawing/2014/main" id="{59B1A2CD-6B03-78DF-C090-247B7B3CEC46}"/>
              </a:ext>
            </a:extLst>
          </p:cNvPr>
          <p:cNvSpPr txBox="1"/>
          <p:nvPr/>
        </p:nvSpPr>
        <p:spPr>
          <a:xfrm>
            <a:off x="642917" y="4930385"/>
            <a:ext cx="4529137" cy="369332"/>
          </a:xfrm>
          <a:prstGeom prst="rect">
            <a:avLst/>
          </a:prstGeom>
          <a:noFill/>
        </p:spPr>
        <p:txBody>
          <a:bodyPr wrap="square" rtlCol="0">
            <a:spAutoFit/>
          </a:bodyPr>
          <a:lstStyle/>
          <a:p>
            <a:r>
              <a:rPr lang="es-ES" dirty="0"/>
              <a:t>Conclusiones</a:t>
            </a:r>
          </a:p>
        </p:txBody>
      </p:sp>
      <p:pic>
        <p:nvPicPr>
          <p:cNvPr id="14" name="Picture 3">
            <a:extLst>
              <a:ext uri="{FF2B5EF4-FFF2-40B4-BE49-F238E27FC236}">
                <a16:creationId xmlns:a16="http://schemas.microsoft.com/office/drawing/2014/main" id="{429524E1-6B6E-C623-7202-81EAE7A86554}"/>
              </a:ext>
            </a:extLst>
          </p:cNvPr>
          <p:cNvPicPr>
            <a:picLocks noChangeAspect="1"/>
          </p:cNvPicPr>
          <p:nvPr/>
        </p:nvPicPr>
        <p:blipFill rotWithShape="1">
          <a:blip r:embed="rId2"/>
          <a:srcRect l="29669" t="18745" r="8131" b="9394"/>
          <a:stretch/>
        </p:blipFill>
        <p:spPr>
          <a:xfrm>
            <a:off x="4741576" y="0"/>
            <a:ext cx="7419944" cy="6858000"/>
          </a:xfrm>
          <a:prstGeom prst="rect">
            <a:avLst/>
          </a:prstGeom>
        </p:spPr>
      </p:pic>
    </p:spTree>
    <p:extLst>
      <p:ext uri="{BB962C8B-B14F-4D97-AF65-F5344CB8AC3E}">
        <p14:creationId xmlns:p14="http://schemas.microsoft.com/office/powerpoint/2010/main" val="2362569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Introducción</a:t>
            </a:r>
          </a:p>
        </p:txBody>
      </p:sp>
      <p:graphicFrame>
        <p:nvGraphicFramePr>
          <p:cNvPr id="2" name="Diagrama 1">
            <a:extLst>
              <a:ext uri="{FF2B5EF4-FFF2-40B4-BE49-F238E27FC236}">
                <a16:creationId xmlns:a16="http://schemas.microsoft.com/office/drawing/2014/main" id="{4A5B1E6B-10B7-17B8-7977-DE6D47DC3BAB}"/>
              </a:ext>
            </a:extLst>
          </p:cNvPr>
          <p:cNvGraphicFramePr/>
          <p:nvPr>
            <p:extLst>
              <p:ext uri="{D42A27DB-BD31-4B8C-83A1-F6EECF244321}">
                <p14:modId xmlns:p14="http://schemas.microsoft.com/office/powerpoint/2010/main" val="1366992726"/>
              </p:ext>
            </p:extLst>
          </p:nvPr>
        </p:nvGraphicFramePr>
        <p:xfrm>
          <a:off x="-1446156" y="1779958"/>
          <a:ext cx="7895664" cy="4546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Non-Fungible Token (NFT)</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descr="Will you be the first to breed these imaginary CryptoKitties? -  CryptoKitties Blog">
            <a:extLst>
              <a:ext uri="{FF2B5EF4-FFF2-40B4-BE49-F238E27FC236}">
                <a16:creationId xmlns:a16="http://schemas.microsoft.com/office/drawing/2014/main" id="{19EC4DCA-8101-5E08-B242-997D5A8774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9497" y="4363333"/>
            <a:ext cx="3255967" cy="190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eple, el artista que ha cambiado las reglas con 'Everydays: The First  5000 Days' - Tikitakas">
            <a:extLst>
              <a:ext uri="{FF2B5EF4-FFF2-40B4-BE49-F238E27FC236}">
                <a16:creationId xmlns:a16="http://schemas.microsoft.com/office/drawing/2014/main" id="{04078489-2E6D-DDA7-98F2-01E0A49193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35201" y="1879836"/>
            <a:ext cx="3144816" cy="17689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ega Yacht Sold for $650,000 in Metaverse, Becomes Most-Expensive NFT in  Sandbox Virtual World | Technology News">
            <a:extLst>
              <a:ext uri="{FF2B5EF4-FFF2-40B4-BE49-F238E27FC236}">
                <a16:creationId xmlns:a16="http://schemas.microsoft.com/office/drawing/2014/main" id="{C501461C-FC07-B79E-BAF0-F879877890E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4964" y="4555534"/>
            <a:ext cx="2678400" cy="15066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163EA5D-948F-4A38-E57E-F25BAB5A1585}"/>
              </a:ext>
            </a:extLst>
          </p:cNvPr>
          <p:cNvSpPr txBox="1"/>
          <p:nvPr/>
        </p:nvSpPr>
        <p:spPr>
          <a:xfrm>
            <a:off x="9603870" y="3703891"/>
            <a:ext cx="2173184" cy="307777"/>
          </a:xfrm>
          <a:prstGeom prst="rect">
            <a:avLst/>
          </a:prstGeom>
          <a:noFill/>
        </p:spPr>
        <p:txBody>
          <a:bodyPr wrap="square" rtlCol="0">
            <a:spAutoFit/>
          </a:bodyPr>
          <a:lstStyle/>
          <a:p>
            <a:r>
              <a:rPr lang="es-ES" sz="1400" dirty="0"/>
              <a:t>69,3 millones</a:t>
            </a:r>
          </a:p>
        </p:txBody>
      </p:sp>
      <p:sp>
        <p:nvSpPr>
          <p:cNvPr id="7" name="CuadroTexto 6">
            <a:extLst>
              <a:ext uri="{FF2B5EF4-FFF2-40B4-BE49-F238E27FC236}">
                <a16:creationId xmlns:a16="http://schemas.microsoft.com/office/drawing/2014/main" id="{6134F095-E158-9701-6519-43831BED75EA}"/>
              </a:ext>
            </a:extLst>
          </p:cNvPr>
          <p:cNvSpPr txBox="1"/>
          <p:nvPr/>
        </p:nvSpPr>
        <p:spPr>
          <a:xfrm>
            <a:off x="5861456" y="6172870"/>
            <a:ext cx="1067762" cy="307777"/>
          </a:xfrm>
          <a:prstGeom prst="rect">
            <a:avLst/>
          </a:prstGeom>
          <a:noFill/>
        </p:spPr>
        <p:txBody>
          <a:bodyPr wrap="square" rtlCol="0">
            <a:spAutoFit/>
          </a:bodyPr>
          <a:lstStyle/>
          <a:p>
            <a:r>
              <a:rPr lang="es-ES" sz="1400" dirty="0"/>
              <a:t>650000</a:t>
            </a:r>
          </a:p>
        </p:txBody>
      </p:sp>
      <p:sp>
        <p:nvSpPr>
          <p:cNvPr id="8" name="CuadroTexto 7">
            <a:extLst>
              <a:ext uri="{FF2B5EF4-FFF2-40B4-BE49-F238E27FC236}">
                <a16:creationId xmlns:a16="http://schemas.microsoft.com/office/drawing/2014/main" id="{4653E09B-C08C-B760-091A-FDCAA8C68F01}"/>
              </a:ext>
            </a:extLst>
          </p:cNvPr>
          <p:cNvSpPr txBox="1"/>
          <p:nvPr/>
        </p:nvSpPr>
        <p:spPr>
          <a:xfrm>
            <a:off x="9495536" y="6172869"/>
            <a:ext cx="2173184" cy="307777"/>
          </a:xfrm>
          <a:prstGeom prst="rect">
            <a:avLst/>
          </a:prstGeom>
          <a:noFill/>
        </p:spPr>
        <p:txBody>
          <a:bodyPr wrap="square" rtlCol="0">
            <a:spAutoFit/>
          </a:bodyPr>
          <a:lstStyle/>
          <a:p>
            <a:r>
              <a:rPr lang="es-ES" sz="1400" dirty="0"/>
              <a:t>1,3 millones</a:t>
            </a:r>
          </a:p>
        </p:txBody>
      </p:sp>
      <p:pic>
        <p:nvPicPr>
          <p:cNvPr id="1034" name="Picture 10">
            <a:extLst>
              <a:ext uri="{FF2B5EF4-FFF2-40B4-BE49-F238E27FC236}">
                <a16:creationId xmlns:a16="http://schemas.microsoft.com/office/drawing/2014/main" id="{67AC4F1F-631C-4D9B-4103-6C132B486A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7930" y="1862251"/>
            <a:ext cx="2677908" cy="178654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20E82AFB-F506-54C6-45E0-4445F4A6D818}"/>
              </a:ext>
            </a:extLst>
          </p:cNvPr>
          <p:cNvSpPr txBox="1"/>
          <p:nvPr/>
        </p:nvSpPr>
        <p:spPr>
          <a:xfrm>
            <a:off x="5803949" y="1526401"/>
            <a:ext cx="1291119" cy="307777"/>
          </a:xfrm>
          <a:prstGeom prst="rect">
            <a:avLst/>
          </a:prstGeom>
          <a:noFill/>
        </p:spPr>
        <p:txBody>
          <a:bodyPr wrap="square" rtlCol="0">
            <a:spAutoFit/>
          </a:bodyPr>
          <a:lstStyle/>
          <a:p>
            <a:r>
              <a:rPr lang="es-ES" sz="1400" dirty="0" err="1"/>
              <a:t>The</a:t>
            </a:r>
            <a:r>
              <a:rPr lang="es-ES" sz="1400" dirty="0"/>
              <a:t> </a:t>
            </a:r>
            <a:r>
              <a:rPr lang="es-ES" sz="1400" dirty="0" err="1"/>
              <a:t>Merge</a:t>
            </a:r>
            <a:endParaRPr lang="es-ES" sz="1400" dirty="0"/>
          </a:p>
        </p:txBody>
      </p:sp>
      <p:sp>
        <p:nvSpPr>
          <p:cNvPr id="12" name="CuadroTexto 11">
            <a:extLst>
              <a:ext uri="{FF2B5EF4-FFF2-40B4-BE49-F238E27FC236}">
                <a16:creationId xmlns:a16="http://schemas.microsoft.com/office/drawing/2014/main" id="{F129D884-A8B4-514B-71E3-D68C9D0B9ADB}"/>
              </a:ext>
            </a:extLst>
          </p:cNvPr>
          <p:cNvSpPr txBox="1"/>
          <p:nvPr/>
        </p:nvSpPr>
        <p:spPr>
          <a:xfrm>
            <a:off x="8012430" y="1528171"/>
            <a:ext cx="3819437" cy="307777"/>
          </a:xfrm>
          <a:prstGeom prst="rect">
            <a:avLst/>
          </a:prstGeom>
          <a:noFill/>
        </p:spPr>
        <p:txBody>
          <a:bodyPr wrap="square" rtlCol="0">
            <a:spAutoFit/>
          </a:bodyPr>
          <a:lstStyle/>
          <a:p>
            <a:r>
              <a:rPr lang="es-ES" sz="1400" dirty="0" err="1"/>
              <a:t>Everydays</a:t>
            </a:r>
            <a:r>
              <a:rPr lang="es-ES" sz="1400" dirty="0"/>
              <a:t>: </a:t>
            </a:r>
            <a:r>
              <a:rPr lang="es-ES" sz="1400" dirty="0" err="1"/>
              <a:t>The</a:t>
            </a:r>
            <a:r>
              <a:rPr lang="es-ES" sz="1400" dirty="0"/>
              <a:t> </a:t>
            </a:r>
            <a:r>
              <a:rPr lang="es-ES" sz="1400" dirty="0" err="1"/>
              <a:t>First</a:t>
            </a:r>
            <a:r>
              <a:rPr lang="es-ES" sz="1400" dirty="0"/>
              <a:t> Five </a:t>
            </a:r>
            <a:r>
              <a:rPr lang="es-ES" sz="1400" dirty="0" err="1"/>
              <a:t>Thousand</a:t>
            </a:r>
            <a:r>
              <a:rPr lang="es-ES" sz="1400" dirty="0"/>
              <a:t> </a:t>
            </a:r>
            <a:r>
              <a:rPr lang="es-ES" sz="1400" dirty="0" err="1"/>
              <a:t>Days</a:t>
            </a:r>
            <a:endParaRPr lang="es-ES" sz="1400" dirty="0"/>
          </a:p>
        </p:txBody>
      </p:sp>
      <p:sp>
        <p:nvSpPr>
          <p:cNvPr id="13" name="CuadroTexto 12">
            <a:extLst>
              <a:ext uri="{FF2B5EF4-FFF2-40B4-BE49-F238E27FC236}">
                <a16:creationId xmlns:a16="http://schemas.microsoft.com/office/drawing/2014/main" id="{A2981DD5-08D6-2885-72EF-995BC9AC6035}"/>
              </a:ext>
            </a:extLst>
          </p:cNvPr>
          <p:cNvSpPr txBox="1"/>
          <p:nvPr/>
        </p:nvSpPr>
        <p:spPr>
          <a:xfrm>
            <a:off x="9491056" y="4179921"/>
            <a:ext cx="1583342" cy="307777"/>
          </a:xfrm>
          <a:prstGeom prst="rect">
            <a:avLst/>
          </a:prstGeom>
          <a:noFill/>
        </p:spPr>
        <p:txBody>
          <a:bodyPr wrap="square" rtlCol="0">
            <a:spAutoFit/>
          </a:bodyPr>
          <a:lstStyle/>
          <a:p>
            <a:r>
              <a:rPr lang="es-ES" sz="1400" dirty="0" err="1"/>
              <a:t>CryptoKitties</a:t>
            </a:r>
            <a:endParaRPr lang="es-ES" sz="1400" dirty="0"/>
          </a:p>
        </p:txBody>
      </p:sp>
      <p:sp>
        <p:nvSpPr>
          <p:cNvPr id="14" name="CuadroTexto 13">
            <a:extLst>
              <a:ext uri="{FF2B5EF4-FFF2-40B4-BE49-F238E27FC236}">
                <a16:creationId xmlns:a16="http://schemas.microsoft.com/office/drawing/2014/main" id="{2D02E4D4-C5A4-201D-E3FB-038F5C7E9E61}"/>
              </a:ext>
            </a:extLst>
          </p:cNvPr>
          <p:cNvSpPr txBox="1"/>
          <p:nvPr/>
        </p:nvSpPr>
        <p:spPr>
          <a:xfrm>
            <a:off x="5788115" y="4179600"/>
            <a:ext cx="1583342" cy="307777"/>
          </a:xfrm>
          <a:prstGeom prst="rect">
            <a:avLst/>
          </a:prstGeom>
          <a:noFill/>
        </p:spPr>
        <p:txBody>
          <a:bodyPr wrap="square" rtlCol="0">
            <a:spAutoFit/>
          </a:bodyPr>
          <a:lstStyle/>
          <a:p>
            <a:r>
              <a:rPr lang="es-ES" sz="1400" dirty="0"/>
              <a:t>Mega Yacht</a:t>
            </a:r>
          </a:p>
        </p:txBody>
      </p:sp>
      <p:sp>
        <p:nvSpPr>
          <p:cNvPr id="15" name="CuadroTexto 14">
            <a:extLst>
              <a:ext uri="{FF2B5EF4-FFF2-40B4-BE49-F238E27FC236}">
                <a16:creationId xmlns:a16="http://schemas.microsoft.com/office/drawing/2014/main" id="{1B8FBAFC-BB87-28BD-045C-909192D0BAC1}"/>
              </a:ext>
            </a:extLst>
          </p:cNvPr>
          <p:cNvSpPr txBox="1"/>
          <p:nvPr/>
        </p:nvSpPr>
        <p:spPr>
          <a:xfrm>
            <a:off x="5739905" y="3723609"/>
            <a:ext cx="2173184" cy="307777"/>
          </a:xfrm>
          <a:prstGeom prst="rect">
            <a:avLst/>
          </a:prstGeom>
          <a:noFill/>
        </p:spPr>
        <p:txBody>
          <a:bodyPr wrap="square" rtlCol="0">
            <a:spAutoFit/>
          </a:bodyPr>
          <a:lstStyle/>
          <a:p>
            <a:r>
              <a:rPr lang="es-ES" sz="1400" dirty="0"/>
              <a:t>91,8 millones</a:t>
            </a:r>
          </a:p>
        </p:txBody>
      </p:sp>
    </p:spTree>
    <p:extLst>
      <p:ext uri="{BB962C8B-B14F-4D97-AF65-F5344CB8AC3E}">
        <p14:creationId xmlns:p14="http://schemas.microsoft.com/office/powerpoint/2010/main" val="2363172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BEB2752-6FD9-283A-AF0F-D1471F341395}"/>
              </a:ext>
            </a:extLst>
          </p:cNvPr>
          <p:cNvSpPr txBox="1"/>
          <p:nvPr/>
        </p:nvSpPr>
        <p:spPr>
          <a:xfrm>
            <a:off x="642917" y="1276350"/>
            <a:ext cx="5786438" cy="400110"/>
          </a:xfrm>
          <a:prstGeom prst="rect">
            <a:avLst/>
          </a:prstGeom>
          <a:noFill/>
        </p:spPr>
        <p:txBody>
          <a:bodyPr wrap="square" rtlCol="0">
            <a:spAutoFit/>
          </a:bodyPr>
          <a:lstStyle/>
          <a:p>
            <a:r>
              <a:rPr lang="es-ES" sz="2000" b="1" dirty="0"/>
              <a:t>Índice</a:t>
            </a:r>
          </a:p>
        </p:txBody>
      </p:sp>
      <p:sp>
        <p:nvSpPr>
          <p:cNvPr id="5" name="CuadroTexto 4">
            <a:extLst>
              <a:ext uri="{FF2B5EF4-FFF2-40B4-BE49-F238E27FC236}">
                <a16:creationId xmlns:a16="http://schemas.microsoft.com/office/drawing/2014/main" id="{8FA12BC8-47F8-E5B3-E493-242200720278}"/>
              </a:ext>
            </a:extLst>
          </p:cNvPr>
          <p:cNvSpPr txBox="1"/>
          <p:nvPr/>
        </p:nvSpPr>
        <p:spPr>
          <a:xfrm>
            <a:off x="642917" y="1947863"/>
            <a:ext cx="4529137" cy="369332"/>
          </a:xfrm>
          <a:prstGeom prst="rect">
            <a:avLst/>
          </a:prstGeom>
          <a:noFill/>
        </p:spPr>
        <p:txBody>
          <a:bodyPr wrap="square" rtlCol="0">
            <a:spAutoFit/>
          </a:bodyPr>
          <a:lstStyle/>
          <a:p>
            <a:r>
              <a:rPr lang="es-ES" dirty="0"/>
              <a:t>Objetivos</a:t>
            </a:r>
          </a:p>
        </p:txBody>
      </p:sp>
      <p:sp>
        <p:nvSpPr>
          <p:cNvPr id="6" name="CuadroTexto 5">
            <a:extLst>
              <a:ext uri="{FF2B5EF4-FFF2-40B4-BE49-F238E27FC236}">
                <a16:creationId xmlns:a16="http://schemas.microsoft.com/office/drawing/2014/main" id="{64E51CC4-9282-C984-FE96-BF3A1C071B3E}"/>
              </a:ext>
            </a:extLst>
          </p:cNvPr>
          <p:cNvSpPr txBox="1"/>
          <p:nvPr/>
        </p:nvSpPr>
        <p:spPr>
          <a:xfrm>
            <a:off x="642917" y="2434710"/>
            <a:ext cx="4529137" cy="369332"/>
          </a:xfrm>
          <a:prstGeom prst="rect">
            <a:avLst/>
          </a:prstGeom>
          <a:noFill/>
        </p:spPr>
        <p:txBody>
          <a:bodyPr wrap="square" rtlCol="0">
            <a:spAutoFit/>
          </a:bodyPr>
          <a:lstStyle/>
          <a:p>
            <a:r>
              <a:rPr lang="es-ES" dirty="0"/>
              <a:t>Introducción</a:t>
            </a:r>
          </a:p>
        </p:txBody>
      </p:sp>
      <p:sp>
        <p:nvSpPr>
          <p:cNvPr id="7" name="CuadroTexto 6">
            <a:extLst>
              <a:ext uri="{FF2B5EF4-FFF2-40B4-BE49-F238E27FC236}">
                <a16:creationId xmlns:a16="http://schemas.microsoft.com/office/drawing/2014/main" id="{134C068A-3072-8A6C-83F0-FEF9E661EEDC}"/>
              </a:ext>
            </a:extLst>
          </p:cNvPr>
          <p:cNvSpPr txBox="1"/>
          <p:nvPr/>
        </p:nvSpPr>
        <p:spPr>
          <a:xfrm>
            <a:off x="642917" y="2921557"/>
            <a:ext cx="4529137" cy="369332"/>
          </a:xfrm>
          <a:prstGeom prst="rect">
            <a:avLst/>
          </a:prstGeom>
          <a:noFill/>
        </p:spPr>
        <p:txBody>
          <a:bodyPr wrap="square" rtlCol="0">
            <a:spAutoFit/>
          </a:bodyPr>
          <a:lstStyle/>
          <a:p>
            <a:r>
              <a:rPr lang="es-ES" dirty="0"/>
              <a:t>Modelado del mercado de NFTs</a:t>
            </a:r>
          </a:p>
        </p:txBody>
      </p:sp>
      <p:sp>
        <p:nvSpPr>
          <p:cNvPr id="8" name="CuadroTexto 7">
            <a:extLst>
              <a:ext uri="{FF2B5EF4-FFF2-40B4-BE49-F238E27FC236}">
                <a16:creationId xmlns:a16="http://schemas.microsoft.com/office/drawing/2014/main" id="{5F17D7B9-0858-B502-19DD-D79BED2ACEC0}"/>
              </a:ext>
            </a:extLst>
          </p:cNvPr>
          <p:cNvSpPr txBox="1"/>
          <p:nvPr/>
        </p:nvSpPr>
        <p:spPr>
          <a:xfrm>
            <a:off x="642917" y="3423764"/>
            <a:ext cx="4529137" cy="369332"/>
          </a:xfrm>
          <a:prstGeom prst="rect">
            <a:avLst/>
          </a:prstGeom>
          <a:noFill/>
        </p:spPr>
        <p:txBody>
          <a:bodyPr wrap="square" rtlCol="0">
            <a:spAutoFit/>
          </a:bodyPr>
          <a:lstStyle/>
          <a:p>
            <a:r>
              <a:rPr lang="es-ES" dirty="0" err="1"/>
              <a:t>Raphtory</a:t>
            </a:r>
            <a:endParaRPr lang="es-ES" dirty="0"/>
          </a:p>
        </p:txBody>
      </p:sp>
      <p:sp>
        <p:nvSpPr>
          <p:cNvPr id="9" name="CuadroTexto 8">
            <a:extLst>
              <a:ext uri="{FF2B5EF4-FFF2-40B4-BE49-F238E27FC236}">
                <a16:creationId xmlns:a16="http://schemas.microsoft.com/office/drawing/2014/main" id="{706550F4-760C-3DA6-D16D-07706C16E897}"/>
              </a:ext>
            </a:extLst>
          </p:cNvPr>
          <p:cNvSpPr txBox="1"/>
          <p:nvPr/>
        </p:nvSpPr>
        <p:spPr>
          <a:xfrm>
            <a:off x="642917" y="3925971"/>
            <a:ext cx="4529137" cy="369332"/>
          </a:xfrm>
          <a:prstGeom prst="rect">
            <a:avLst/>
          </a:prstGeom>
          <a:noFill/>
        </p:spPr>
        <p:txBody>
          <a:bodyPr wrap="square" rtlCol="0">
            <a:spAutoFit/>
          </a:bodyPr>
          <a:lstStyle/>
          <a:p>
            <a:r>
              <a:rPr lang="es-ES" dirty="0"/>
              <a:t>Algoritmos desarrollados</a:t>
            </a:r>
          </a:p>
        </p:txBody>
      </p:sp>
      <p:sp>
        <p:nvSpPr>
          <p:cNvPr id="10" name="CuadroTexto 9">
            <a:extLst>
              <a:ext uri="{FF2B5EF4-FFF2-40B4-BE49-F238E27FC236}">
                <a16:creationId xmlns:a16="http://schemas.microsoft.com/office/drawing/2014/main" id="{8BAA1486-6CEF-C5B8-C0E2-D799912C72E9}"/>
              </a:ext>
            </a:extLst>
          </p:cNvPr>
          <p:cNvSpPr txBox="1"/>
          <p:nvPr/>
        </p:nvSpPr>
        <p:spPr>
          <a:xfrm>
            <a:off x="642917" y="4428178"/>
            <a:ext cx="4529137" cy="369332"/>
          </a:xfrm>
          <a:prstGeom prst="rect">
            <a:avLst/>
          </a:prstGeom>
          <a:noFill/>
        </p:spPr>
        <p:txBody>
          <a:bodyPr wrap="square" rtlCol="0">
            <a:spAutoFit/>
          </a:bodyPr>
          <a:lstStyle/>
          <a:p>
            <a:r>
              <a:rPr lang="es-ES" dirty="0"/>
              <a:t>Resultados</a:t>
            </a:r>
          </a:p>
        </p:txBody>
      </p:sp>
      <p:grpSp>
        <p:nvGrpSpPr>
          <p:cNvPr id="2" name="Grupo 1">
            <a:extLst>
              <a:ext uri="{FF2B5EF4-FFF2-40B4-BE49-F238E27FC236}">
                <a16:creationId xmlns:a16="http://schemas.microsoft.com/office/drawing/2014/main" id="{A421C640-4B77-4E13-E003-B372C34D7BBC}"/>
              </a:ext>
            </a:extLst>
          </p:cNvPr>
          <p:cNvGrpSpPr/>
          <p:nvPr/>
        </p:nvGrpSpPr>
        <p:grpSpPr>
          <a:xfrm>
            <a:off x="700065" y="2836543"/>
            <a:ext cx="3571876" cy="478873"/>
            <a:chOff x="700065" y="1876423"/>
            <a:chExt cx="3571876" cy="478873"/>
          </a:xfrm>
        </p:grpSpPr>
        <p:cxnSp>
          <p:nvCxnSpPr>
            <p:cNvPr id="11" name="Conector recto 10">
              <a:extLst>
                <a:ext uri="{FF2B5EF4-FFF2-40B4-BE49-F238E27FC236}">
                  <a16:creationId xmlns:a16="http://schemas.microsoft.com/office/drawing/2014/main" id="{C0C4FE84-06F0-3582-A8E9-D33787F7AFF0}"/>
                </a:ext>
              </a:extLst>
            </p:cNvPr>
            <p:cNvCxnSpPr/>
            <p:nvPr/>
          </p:nvCxnSpPr>
          <p:spPr>
            <a:xfrm>
              <a:off x="700066" y="1876423"/>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83B8B2F7-BAF3-9195-6521-A818422FB835}"/>
                </a:ext>
              </a:extLst>
            </p:cNvPr>
            <p:cNvCxnSpPr/>
            <p:nvPr/>
          </p:nvCxnSpPr>
          <p:spPr>
            <a:xfrm>
              <a:off x="700065" y="2355296"/>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13" name="CuadroTexto 12">
            <a:extLst>
              <a:ext uri="{FF2B5EF4-FFF2-40B4-BE49-F238E27FC236}">
                <a16:creationId xmlns:a16="http://schemas.microsoft.com/office/drawing/2014/main" id="{59B1A2CD-6B03-78DF-C090-247B7B3CEC46}"/>
              </a:ext>
            </a:extLst>
          </p:cNvPr>
          <p:cNvSpPr txBox="1"/>
          <p:nvPr/>
        </p:nvSpPr>
        <p:spPr>
          <a:xfrm>
            <a:off x="642917" y="4930385"/>
            <a:ext cx="4529137" cy="369332"/>
          </a:xfrm>
          <a:prstGeom prst="rect">
            <a:avLst/>
          </a:prstGeom>
          <a:noFill/>
        </p:spPr>
        <p:txBody>
          <a:bodyPr wrap="square" rtlCol="0">
            <a:spAutoFit/>
          </a:bodyPr>
          <a:lstStyle/>
          <a:p>
            <a:r>
              <a:rPr lang="es-ES" dirty="0"/>
              <a:t>Conclusiones</a:t>
            </a:r>
          </a:p>
        </p:txBody>
      </p:sp>
      <p:pic>
        <p:nvPicPr>
          <p:cNvPr id="14" name="Picture 3">
            <a:extLst>
              <a:ext uri="{FF2B5EF4-FFF2-40B4-BE49-F238E27FC236}">
                <a16:creationId xmlns:a16="http://schemas.microsoft.com/office/drawing/2014/main" id="{429524E1-6B6E-C623-7202-81EAE7A86554}"/>
              </a:ext>
            </a:extLst>
          </p:cNvPr>
          <p:cNvPicPr>
            <a:picLocks noChangeAspect="1"/>
          </p:cNvPicPr>
          <p:nvPr/>
        </p:nvPicPr>
        <p:blipFill rotWithShape="1">
          <a:blip r:embed="rId2"/>
          <a:srcRect l="29669" t="18745" r="8131" b="9394"/>
          <a:stretch/>
        </p:blipFill>
        <p:spPr>
          <a:xfrm>
            <a:off x="4741576" y="0"/>
            <a:ext cx="7419944" cy="6858000"/>
          </a:xfrm>
          <a:prstGeom prst="rect">
            <a:avLst/>
          </a:prstGeom>
        </p:spPr>
      </p:pic>
    </p:spTree>
    <p:extLst>
      <p:ext uri="{BB962C8B-B14F-4D97-AF65-F5344CB8AC3E}">
        <p14:creationId xmlns:p14="http://schemas.microsoft.com/office/powerpoint/2010/main" val="411988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a:t>Modelado del mercado de NFTs</a:t>
            </a:r>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Grafo de traders, NFTs y transacciones</a:t>
            </a:r>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9" name="Grupo 18">
            <a:extLst>
              <a:ext uri="{FF2B5EF4-FFF2-40B4-BE49-F238E27FC236}">
                <a16:creationId xmlns:a16="http://schemas.microsoft.com/office/drawing/2014/main" id="{5BBCC7E5-1827-0DE3-16A6-A9EFEEC618F7}"/>
              </a:ext>
            </a:extLst>
          </p:cNvPr>
          <p:cNvGrpSpPr/>
          <p:nvPr/>
        </p:nvGrpSpPr>
        <p:grpSpPr>
          <a:xfrm>
            <a:off x="635000" y="1909065"/>
            <a:ext cx="9641840" cy="3832319"/>
            <a:chOff x="1275080" y="1813560"/>
            <a:chExt cx="9641840" cy="3832319"/>
          </a:xfrm>
        </p:grpSpPr>
        <p:pic>
          <p:nvPicPr>
            <p:cNvPr id="12" name="Gráfico 11">
              <a:extLst>
                <a:ext uri="{FF2B5EF4-FFF2-40B4-BE49-F238E27FC236}">
                  <a16:creationId xmlns:a16="http://schemas.microsoft.com/office/drawing/2014/main" id="{BB9B3264-B73C-26A2-E4E4-6CCB51AB64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5080" y="1980659"/>
              <a:ext cx="9641840" cy="3665220"/>
            </a:xfrm>
            <a:prstGeom prst="rect">
              <a:avLst/>
            </a:prstGeom>
          </p:spPr>
        </p:pic>
        <p:sp>
          <p:nvSpPr>
            <p:cNvPr id="13" name="Rectángulo 12">
              <a:extLst>
                <a:ext uri="{FF2B5EF4-FFF2-40B4-BE49-F238E27FC236}">
                  <a16:creationId xmlns:a16="http://schemas.microsoft.com/office/drawing/2014/main" id="{6567B80D-DDD3-9763-036A-8F8084C9281E}"/>
                </a:ext>
              </a:extLst>
            </p:cNvPr>
            <p:cNvSpPr/>
            <p:nvPr/>
          </p:nvSpPr>
          <p:spPr>
            <a:xfrm>
              <a:off x="3916680" y="1813560"/>
              <a:ext cx="883920" cy="19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F19394C6-8FD2-F67D-1F07-20E0E15367AB}"/>
                </a:ext>
              </a:extLst>
            </p:cNvPr>
            <p:cNvSpPr/>
            <p:nvPr/>
          </p:nvSpPr>
          <p:spPr>
            <a:xfrm>
              <a:off x="4572000" y="5105400"/>
              <a:ext cx="4709160" cy="540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05F67466-FDE8-E0BF-8E6D-02FA7C398B0A}"/>
                </a:ext>
              </a:extLst>
            </p:cNvPr>
            <p:cNvSpPr/>
            <p:nvPr/>
          </p:nvSpPr>
          <p:spPr>
            <a:xfrm>
              <a:off x="1275080" y="5092586"/>
              <a:ext cx="2778760" cy="540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9A30260E-8078-5BE1-F2BA-87734F8A37A5}"/>
                </a:ext>
              </a:extLst>
            </p:cNvPr>
            <p:cNvSpPr/>
            <p:nvPr/>
          </p:nvSpPr>
          <p:spPr>
            <a:xfrm>
              <a:off x="1275080" y="2948364"/>
              <a:ext cx="1361440" cy="540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FD6394D0-12D6-932C-0981-7C66437946FD}"/>
                </a:ext>
              </a:extLst>
            </p:cNvPr>
            <p:cNvSpPr/>
            <p:nvPr/>
          </p:nvSpPr>
          <p:spPr>
            <a:xfrm>
              <a:off x="9281160" y="2861530"/>
              <a:ext cx="1129453" cy="540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75B89BE8-94D9-3B3F-4CA0-74DB359656B7}"/>
                </a:ext>
              </a:extLst>
            </p:cNvPr>
            <p:cNvSpPr/>
            <p:nvPr/>
          </p:nvSpPr>
          <p:spPr>
            <a:xfrm>
              <a:off x="4734560" y="2861530"/>
              <a:ext cx="1361440" cy="540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Rectángulo 28">
            <a:extLst>
              <a:ext uri="{FF2B5EF4-FFF2-40B4-BE49-F238E27FC236}">
                <a16:creationId xmlns:a16="http://schemas.microsoft.com/office/drawing/2014/main" id="{C3952FB7-35F8-BC71-0154-E13EEB1CB023}"/>
              </a:ext>
            </a:extLst>
          </p:cNvPr>
          <p:cNvSpPr/>
          <p:nvPr/>
        </p:nvSpPr>
        <p:spPr>
          <a:xfrm>
            <a:off x="9189719" y="2874831"/>
            <a:ext cx="2484122" cy="1900169"/>
          </a:xfrm>
          <a:prstGeom prst="rect">
            <a:avLst/>
          </a:prstGeom>
          <a:noFill/>
          <a:ln w="28575">
            <a:solidFill>
              <a:srgbClr val="49A3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CuadroTexto 29">
            <a:extLst>
              <a:ext uri="{FF2B5EF4-FFF2-40B4-BE49-F238E27FC236}">
                <a16:creationId xmlns:a16="http://schemas.microsoft.com/office/drawing/2014/main" id="{3BF178BB-8992-E30E-E4FD-09B9256DB522}"/>
              </a:ext>
            </a:extLst>
          </p:cNvPr>
          <p:cNvSpPr txBox="1"/>
          <p:nvPr/>
        </p:nvSpPr>
        <p:spPr>
          <a:xfrm>
            <a:off x="9294705" y="2959119"/>
            <a:ext cx="2484122" cy="1815882"/>
          </a:xfrm>
          <a:prstGeom prst="rect">
            <a:avLst/>
          </a:prstGeom>
          <a:noFill/>
        </p:spPr>
        <p:txBody>
          <a:bodyPr wrap="square" rtlCol="0">
            <a:spAutoFit/>
          </a:bodyPr>
          <a:lstStyle/>
          <a:p>
            <a:r>
              <a:rPr lang="es-ES" sz="1600" b="1" dirty="0"/>
              <a:t>Enlaces dirigidos:</a:t>
            </a:r>
          </a:p>
          <a:p>
            <a:pPr marL="285750" indent="-285750">
              <a:buFont typeface="Arial" panose="020B0604020202020204" pitchFamily="34" charset="0"/>
              <a:buChar char="•"/>
            </a:pPr>
            <a:r>
              <a:rPr lang="es-ES" sz="1600" dirty="0"/>
              <a:t>Entre traders:</a:t>
            </a:r>
          </a:p>
          <a:p>
            <a:r>
              <a:rPr lang="es-ES" sz="1600" dirty="0"/>
              <a:t>    De comprador a</a:t>
            </a:r>
          </a:p>
          <a:p>
            <a:r>
              <a:rPr lang="es-ES" sz="1600" dirty="0"/>
              <a:t>    vendedor</a:t>
            </a:r>
          </a:p>
          <a:p>
            <a:endParaRPr lang="es-ES" sz="1600" dirty="0"/>
          </a:p>
          <a:p>
            <a:pPr marL="285750" indent="-285750">
              <a:buFont typeface="Arial" panose="020B0604020202020204" pitchFamily="34" charset="0"/>
              <a:buChar char="•"/>
            </a:pPr>
            <a:r>
              <a:rPr lang="es-ES" sz="1600" dirty="0"/>
              <a:t>Entre trader y NFT:</a:t>
            </a:r>
          </a:p>
          <a:p>
            <a:r>
              <a:rPr lang="es-ES" sz="1600" dirty="0"/>
              <a:t>    De trader a NFT</a:t>
            </a:r>
          </a:p>
        </p:txBody>
      </p:sp>
    </p:spTree>
    <p:extLst>
      <p:ext uri="{BB962C8B-B14F-4D97-AF65-F5344CB8AC3E}">
        <p14:creationId xmlns:p14="http://schemas.microsoft.com/office/powerpoint/2010/main" val="489833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BEB2752-6FD9-283A-AF0F-D1471F341395}"/>
              </a:ext>
            </a:extLst>
          </p:cNvPr>
          <p:cNvSpPr txBox="1"/>
          <p:nvPr/>
        </p:nvSpPr>
        <p:spPr>
          <a:xfrm>
            <a:off x="642917" y="1276350"/>
            <a:ext cx="5786438" cy="400110"/>
          </a:xfrm>
          <a:prstGeom prst="rect">
            <a:avLst/>
          </a:prstGeom>
          <a:noFill/>
        </p:spPr>
        <p:txBody>
          <a:bodyPr wrap="square" rtlCol="0">
            <a:spAutoFit/>
          </a:bodyPr>
          <a:lstStyle/>
          <a:p>
            <a:r>
              <a:rPr lang="es-ES" sz="2000" b="1" dirty="0"/>
              <a:t>Índice</a:t>
            </a:r>
          </a:p>
        </p:txBody>
      </p:sp>
      <p:sp>
        <p:nvSpPr>
          <p:cNvPr id="5" name="CuadroTexto 4">
            <a:extLst>
              <a:ext uri="{FF2B5EF4-FFF2-40B4-BE49-F238E27FC236}">
                <a16:creationId xmlns:a16="http://schemas.microsoft.com/office/drawing/2014/main" id="{8FA12BC8-47F8-E5B3-E493-242200720278}"/>
              </a:ext>
            </a:extLst>
          </p:cNvPr>
          <p:cNvSpPr txBox="1"/>
          <p:nvPr/>
        </p:nvSpPr>
        <p:spPr>
          <a:xfrm>
            <a:off x="642917" y="1947863"/>
            <a:ext cx="4529137" cy="369332"/>
          </a:xfrm>
          <a:prstGeom prst="rect">
            <a:avLst/>
          </a:prstGeom>
          <a:noFill/>
        </p:spPr>
        <p:txBody>
          <a:bodyPr wrap="square" rtlCol="0">
            <a:spAutoFit/>
          </a:bodyPr>
          <a:lstStyle/>
          <a:p>
            <a:r>
              <a:rPr lang="es-ES" dirty="0"/>
              <a:t>Objetivos</a:t>
            </a:r>
          </a:p>
        </p:txBody>
      </p:sp>
      <p:sp>
        <p:nvSpPr>
          <p:cNvPr id="6" name="CuadroTexto 5">
            <a:extLst>
              <a:ext uri="{FF2B5EF4-FFF2-40B4-BE49-F238E27FC236}">
                <a16:creationId xmlns:a16="http://schemas.microsoft.com/office/drawing/2014/main" id="{64E51CC4-9282-C984-FE96-BF3A1C071B3E}"/>
              </a:ext>
            </a:extLst>
          </p:cNvPr>
          <p:cNvSpPr txBox="1"/>
          <p:nvPr/>
        </p:nvSpPr>
        <p:spPr>
          <a:xfrm>
            <a:off x="642917" y="2434710"/>
            <a:ext cx="4529137" cy="369332"/>
          </a:xfrm>
          <a:prstGeom prst="rect">
            <a:avLst/>
          </a:prstGeom>
          <a:noFill/>
        </p:spPr>
        <p:txBody>
          <a:bodyPr wrap="square" rtlCol="0">
            <a:spAutoFit/>
          </a:bodyPr>
          <a:lstStyle/>
          <a:p>
            <a:r>
              <a:rPr lang="es-ES" dirty="0"/>
              <a:t>Introducción</a:t>
            </a:r>
          </a:p>
        </p:txBody>
      </p:sp>
      <p:sp>
        <p:nvSpPr>
          <p:cNvPr id="7" name="CuadroTexto 6">
            <a:extLst>
              <a:ext uri="{FF2B5EF4-FFF2-40B4-BE49-F238E27FC236}">
                <a16:creationId xmlns:a16="http://schemas.microsoft.com/office/drawing/2014/main" id="{134C068A-3072-8A6C-83F0-FEF9E661EEDC}"/>
              </a:ext>
            </a:extLst>
          </p:cNvPr>
          <p:cNvSpPr txBox="1"/>
          <p:nvPr/>
        </p:nvSpPr>
        <p:spPr>
          <a:xfrm>
            <a:off x="642917" y="2921557"/>
            <a:ext cx="4529137" cy="369332"/>
          </a:xfrm>
          <a:prstGeom prst="rect">
            <a:avLst/>
          </a:prstGeom>
          <a:noFill/>
        </p:spPr>
        <p:txBody>
          <a:bodyPr wrap="square" rtlCol="0">
            <a:spAutoFit/>
          </a:bodyPr>
          <a:lstStyle/>
          <a:p>
            <a:r>
              <a:rPr lang="es-ES" dirty="0"/>
              <a:t>Modelado del mercado de NFTs</a:t>
            </a:r>
          </a:p>
        </p:txBody>
      </p:sp>
      <p:sp>
        <p:nvSpPr>
          <p:cNvPr id="8" name="CuadroTexto 7">
            <a:extLst>
              <a:ext uri="{FF2B5EF4-FFF2-40B4-BE49-F238E27FC236}">
                <a16:creationId xmlns:a16="http://schemas.microsoft.com/office/drawing/2014/main" id="{5F17D7B9-0858-B502-19DD-D79BED2ACEC0}"/>
              </a:ext>
            </a:extLst>
          </p:cNvPr>
          <p:cNvSpPr txBox="1"/>
          <p:nvPr/>
        </p:nvSpPr>
        <p:spPr>
          <a:xfrm>
            <a:off x="642917" y="3423764"/>
            <a:ext cx="4529137" cy="369332"/>
          </a:xfrm>
          <a:prstGeom prst="rect">
            <a:avLst/>
          </a:prstGeom>
          <a:noFill/>
        </p:spPr>
        <p:txBody>
          <a:bodyPr wrap="square" rtlCol="0">
            <a:spAutoFit/>
          </a:bodyPr>
          <a:lstStyle/>
          <a:p>
            <a:r>
              <a:rPr lang="es-ES" dirty="0" err="1"/>
              <a:t>Raphtory</a:t>
            </a:r>
            <a:endParaRPr lang="es-ES" dirty="0"/>
          </a:p>
        </p:txBody>
      </p:sp>
      <p:sp>
        <p:nvSpPr>
          <p:cNvPr id="9" name="CuadroTexto 8">
            <a:extLst>
              <a:ext uri="{FF2B5EF4-FFF2-40B4-BE49-F238E27FC236}">
                <a16:creationId xmlns:a16="http://schemas.microsoft.com/office/drawing/2014/main" id="{706550F4-760C-3DA6-D16D-07706C16E897}"/>
              </a:ext>
            </a:extLst>
          </p:cNvPr>
          <p:cNvSpPr txBox="1"/>
          <p:nvPr/>
        </p:nvSpPr>
        <p:spPr>
          <a:xfrm>
            <a:off x="642917" y="3925971"/>
            <a:ext cx="4529137" cy="369332"/>
          </a:xfrm>
          <a:prstGeom prst="rect">
            <a:avLst/>
          </a:prstGeom>
          <a:noFill/>
        </p:spPr>
        <p:txBody>
          <a:bodyPr wrap="square" rtlCol="0">
            <a:spAutoFit/>
          </a:bodyPr>
          <a:lstStyle/>
          <a:p>
            <a:r>
              <a:rPr lang="es-ES" dirty="0"/>
              <a:t>Algoritmos desarrollados</a:t>
            </a:r>
          </a:p>
        </p:txBody>
      </p:sp>
      <p:sp>
        <p:nvSpPr>
          <p:cNvPr id="10" name="CuadroTexto 9">
            <a:extLst>
              <a:ext uri="{FF2B5EF4-FFF2-40B4-BE49-F238E27FC236}">
                <a16:creationId xmlns:a16="http://schemas.microsoft.com/office/drawing/2014/main" id="{8BAA1486-6CEF-C5B8-C0E2-D799912C72E9}"/>
              </a:ext>
            </a:extLst>
          </p:cNvPr>
          <p:cNvSpPr txBox="1"/>
          <p:nvPr/>
        </p:nvSpPr>
        <p:spPr>
          <a:xfrm>
            <a:off x="642917" y="4428178"/>
            <a:ext cx="4529137" cy="369332"/>
          </a:xfrm>
          <a:prstGeom prst="rect">
            <a:avLst/>
          </a:prstGeom>
          <a:noFill/>
        </p:spPr>
        <p:txBody>
          <a:bodyPr wrap="square" rtlCol="0">
            <a:spAutoFit/>
          </a:bodyPr>
          <a:lstStyle/>
          <a:p>
            <a:r>
              <a:rPr lang="es-ES" dirty="0"/>
              <a:t>Resultados</a:t>
            </a:r>
          </a:p>
        </p:txBody>
      </p:sp>
      <p:grpSp>
        <p:nvGrpSpPr>
          <p:cNvPr id="2" name="Grupo 1">
            <a:extLst>
              <a:ext uri="{FF2B5EF4-FFF2-40B4-BE49-F238E27FC236}">
                <a16:creationId xmlns:a16="http://schemas.microsoft.com/office/drawing/2014/main" id="{A421C640-4B77-4E13-E003-B372C34D7BBC}"/>
              </a:ext>
            </a:extLst>
          </p:cNvPr>
          <p:cNvGrpSpPr/>
          <p:nvPr/>
        </p:nvGrpSpPr>
        <p:grpSpPr>
          <a:xfrm>
            <a:off x="700065" y="3354703"/>
            <a:ext cx="3571876" cy="478873"/>
            <a:chOff x="700065" y="1876423"/>
            <a:chExt cx="3571876" cy="478873"/>
          </a:xfrm>
        </p:grpSpPr>
        <p:cxnSp>
          <p:nvCxnSpPr>
            <p:cNvPr id="11" name="Conector recto 10">
              <a:extLst>
                <a:ext uri="{FF2B5EF4-FFF2-40B4-BE49-F238E27FC236}">
                  <a16:creationId xmlns:a16="http://schemas.microsoft.com/office/drawing/2014/main" id="{C0C4FE84-06F0-3582-A8E9-D33787F7AFF0}"/>
                </a:ext>
              </a:extLst>
            </p:cNvPr>
            <p:cNvCxnSpPr/>
            <p:nvPr/>
          </p:nvCxnSpPr>
          <p:spPr>
            <a:xfrm>
              <a:off x="700066" y="1876423"/>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83B8B2F7-BAF3-9195-6521-A818422FB835}"/>
                </a:ext>
              </a:extLst>
            </p:cNvPr>
            <p:cNvCxnSpPr/>
            <p:nvPr/>
          </p:nvCxnSpPr>
          <p:spPr>
            <a:xfrm>
              <a:off x="700065" y="2355296"/>
              <a:ext cx="3571875" cy="0"/>
            </a:xfrm>
            <a:prstGeom prst="line">
              <a:avLst/>
            </a:prstGeom>
            <a:ln w="22225"/>
          </p:spPr>
          <p:style>
            <a:lnRef idx="1">
              <a:schemeClr val="accent1"/>
            </a:lnRef>
            <a:fillRef idx="0">
              <a:schemeClr val="accent1"/>
            </a:fillRef>
            <a:effectRef idx="0">
              <a:schemeClr val="accent1"/>
            </a:effectRef>
            <a:fontRef idx="minor">
              <a:schemeClr val="tx1"/>
            </a:fontRef>
          </p:style>
        </p:cxnSp>
      </p:grpSp>
      <p:sp>
        <p:nvSpPr>
          <p:cNvPr id="13" name="CuadroTexto 12">
            <a:extLst>
              <a:ext uri="{FF2B5EF4-FFF2-40B4-BE49-F238E27FC236}">
                <a16:creationId xmlns:a16="http://schemas.microsoft.com/office/drawing/2014/main" id="{59B1A2CD-6B03-78DF-C090-247B7B3CEC46}"/>
              </a:ext>
            </a:extLst>
          </p:cNvPr>
          <p:cNvSpPr txBox="1"/>
          <p:nvPr/>
        </p:nvSpPr>
        <p:spPr>
          <a:xfrm>
            <a:off x="642917" y="4930385"/>
            <a:ext cx="4529137" cy="369332"/>
          </a:xfrm>
          <a:prstGeom prst="rect">
            <a:avLst/>
          </a:prstGeom>
          <a:noFill/>
        </p:spPr>
        <p:txBody>
          <a:bodyPr wrap="square" rtlCol="0">
            <a:spAutoFit/>
          </a:bodyPr>
          <a:lstStyle/>
          <a:p>
            <a:r>
              <a:rPr lang="es-ES" dirty="0"/>
              <a:t>Conclusiones</a:t>
            </a:r>
          </a:p>
        </p:txBody>
      </p:sp>
      <p:pic>
        <p:nvPicPr>
          <p:cNvPr id="14" name="Picture 3">
            <a:extLst>
              <a:ext uri="{FF2B5EF4-FFF2-40B4-BE49-F238E27FC236}">
                <a16:creationId xmlns:a16="http://schemas.microsoft.com/office/drawing/2014/main" id="{429524E1-6B6E-C623-7202-81EAE7A86554}"/>
              </a:ext>
            </a:extLst>
          </p:cNvPr>
          <p:cNvPicPr>
            <a:picLocks noChangeAspect="1"/>
          </p:cNvPicPr>
          <p:nvPr/>
        </p:nvPicPr>
        <p:blipFill rotWithShape="1">
          <a:blip r:embed="rId2"/>
          <a:srcRect l="29669" t="18745" r="8131" b="9394"/>
          <a:stretch/>
        </p:blipFill>
        <p:spPr>
          <a:xfrm>
            <a:off x="4741576" y="0"/>
            <a:ext cx="7419944" cy="6858000"/>
          </a:xfrm>
          <a:prstGeom prst="rect">
            <a:avLst/>
          </a:prstGeom>
        </p:spPr>
      </p:pic>
    </p:spTree>
    <p:extLst>
      <p:ext uri="{BB962C8B-B14F-4D97-AF65-F5344CB8AC3E}">
        <p14:creationId xmlns:p14="http://schemas.microsoft.com/office/powerpoint/2010/main" val="1825955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729FAA1-47D0-2463-12B6-A3C2AE629A38}"/>
              </a:ext>
            </a:extLst>
          </p:cNvPr>
          <p:cNvSpPr txBox="1"/>
          <p:nvPr/>
        </p:nvSpPr>
        <p:spPr>
          <a:xfrm>
            <a:off x="411480" y="360143"/>
            <a:ext cx="7600950" cy="461665"/>
          </a:xfrm>
          <a:prstGeom prst="rect">
            <a:avLst/>
          </a:prstGeom>
          <a:noFill/>
        </p:spPr>
        <p:txBody>
          <a:bodyPr wrap="square" rtlCol="0">
            <a:spAutoFit/>
          </a:bodyPr>
          <a:lstStyle/>
          <a:p>
            <a:r>
              <a:rPr lang="es-ES" sz="2400" dirty="0" err="1"/>
              <a:t>Raphtory</a:t>
            </a:r>
            <a:endParaRPr lang="es-ES" sz="2400" dirty="0"/>
          </a:p>
        </p:txBody>
      </p:sp>
      <p:sp>
        <p:nvSpPr>
          <p:cNvPr id="3" name="CuadroTexto 2">
            <a:extLst>
              <a:ext uri="{FF2B5EF4-FFF2-40B4-BE49-F238E27FC236}">
                <a16:creationId xmlns:a16="http://schemas.microsoft.com/office/drawing/2014/main" id="{7609DA79-4E0A-0D53-AB7D-ED9116A94059}"/>
              </a:ext>
            </a:extLst>
          </p:cNvPr>
          <p:cNvSpPr txBox="1"/>
          <p:nvPr/>
        </p:nvSpPr>
        <p:spPr>
          <a:xfrm>
            <a:off x="411480" y="960308"/>
            <a:ext cx="7600950" cy="369332"/>
          </a:xfrm>
          <a:prstGeom prst="rect">
            <a:avLst/>
          </a:prstGeom>
          <a:noFill/>
        </p:spPr>
        <p:txBody>
          <a:bodyPr wrap="square" rtlCol="0">
            <a:spAutoFit/>
          </a:bodyPr>
          <a:lstStyle/>
          <a:p>
            <a:r>
              <a:rPr lang="es-ES" dirty="0"/>
              <a:t>Qué es </a:t>
            </a:r>
            <a:r>
              <a:rPr lang="es-ES" dirty="0" err="1"/>
              <a:t>Raphtory</a:t>
            </a:r>
            <a:endParaRPr lang="es-ES" dirty="0"/>
          </a:p>
        </p:txBody>
      </p:sp>
      <p:cxnSp>
        <p:nvCxnSpPr>
          <p:cNvPr id="6" name="Conector recto 5">
            <a:extLst>
              <a:ext uri="{FF2B5EF4-FFF2-40B4-BE49-F238E27FC236}">
                <a16:creationId xmlns:a16="http://schemas.microsoft.com/office/drawing/2014/main" id="{C65860AB-4793-E24C-9D1B-501E51784526}"/>
              </a:ext>
            </a:extLst>
          </p:cNvPr>
          <p:cNvCxnSpPr>
            <a:cxnSpLocks/>
          </p:cNvCxnSpPr>
          <p:nvPr/>
        </p:nvCxnSpPr>
        <p:spPr>
          <a:xfrm>
            <a:off x="411480" y="1401233"/>
            <a:ext cx="11341905" cy="0"/>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2" name="Diagrama 1">
            <a:extLst>
              <a:ext uri="{FF2B5EF4-FFF2-40B4-BE49-F238E27FC236}">
                <a16:creationId xmlns:a16="http://schemas.microsoft.com/office/drawing/2014/main" id="{B1C41F35-A7BF-B804-8C6B-14392A683129}"/>
              </a:ext>
            </a:extLst>
          </p:cNvPr>
          <p:cNvGraphicFramePr/>
          <p:nvPr>
            <p:extLst>
              <p:ext uri="{D42A27DB-BD31-4B8C-83A1-F6EECF244321}">
                <p14:modId xmlns:p14="http://schemas.microsoft.com/office/powerpoint/2010/main" val="1632777490"/>
              </p:ext>
            </p:extLst>
          </p:nvPr>
        </p:nvGraphicFramePr>
        <p:xfrm>
          <a:off x="-1016953" y="1903540"/>
          <a:ext cx="7600950" cy="4510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21208B82-3476-912C-F11B-87EFCC65D059}"/>
              </a:ext>
            </a:extLst>
          </p:cNvPr>
          <p:cNvSpPr txBox="1"/>
          <p:nvPr/>
        </p:nvSpPr>
        <p:spPr>
          <a:xfrm>
            <a:off x="6217742" y="3263993"/>
            <a:ext cx="5974258" cy="1538883"/>
          </a:xfrm>
          <a:prstGeom prst="rect">
            <a:avLst/>
          </a:prstGeom>
          <a:noFill/>
        </p:spPr>
        <p:txBody>
          <a:bodyPr wrap="square" rtlCol="0">
            <a:spAutoFit/>
          </a:bodyPr>
          <a:lstStyle/>
          <a:p>
            <a:pPr>
              <a:lnSpc>
                <a:spcPct val="150000"/>
              </a:lnSpc>
            </a:pPr>
            <a:r>
              <a:rPr lang="es-ES" sz="1600" b="1" dirty="0"/>
              <a:t>Cada vértice conoce:</a:t>
            </a:r>
          </a:p>
          <a:p>
            <a:pPr marL="285750" indent="-285750">
              <a:lnSpc>
                <a:spcPct val="150000"/>
              </a:lnSpc>
              <a:buFont typeface="Arial" panose="020B0604020202020204" pitchFamily="34" charset="0"/>
              <a:buChar char="•"/>
            </a:pPr>
            <a:r>
              <a:rPr lang="es-ES" sz="1600" dirty="0"/>
              <a:t>Historia y propiedades del nodo</a:t>
            </a:r>
          </a:p>
          <a:p>
            <a:pPr marL="285750" indent="-285750">
              <a:lnSpc>
                <a:spcPct val="150000"/>
              </a:lnSpc>
              <a:buFont typeface="Arial" panose="020B0604020202020204" pitchFamily="34" charset="0"/>
              <a:buChar char="•"/>
            </a:pPr>
            <a:r>
              <a:rPr lang="es-ES" sz="1600" dirty="0"/>
              <a:t>Historia y propiedades de las aristas incidentes</a:t>
            </a:r>
          </a:p>
          <a:p>
            <a:pPr marL="285750" indent="-285750">
              <a:lnSpc>
                <a:spcPct val="150000"/>
              </a:lnSpc>
              <a:buFont typeface="Arial" panose="020B0604020202020204" pitchFamily="34" charset="0"/>
              <a:buChar char="•"/>
            </a:pPr>
            <a:r>
              <a:rPr lang="es-ES" sz="1600" dirty="0"/>
              <a:t>Estado algorítmico propio</a:t>
            </a:r>
          </a:p>
        </p:txBody>
      </p:sp>
    </p:spTree>
    <p:extLst>
      <p:ext uri="{BB962C8B-B14F-4D97-AF65-F5344CB8AC3E}">
        <p14:creationId xmlns:p14="http://schemas.microsoft.com/office/powerpoint/2010/main" val="725977624"/>
      </p:ext>
    </p:extLst>
  </p:cSld>
  <p:clrMapOvr>
    <a:masterClrMapping/>
  </p:clrMapOvr>
</p:sld>
</file>

<file path=ppt/theme/theme1.xml><?xml version="1.0" encoding="utf-8"?>
<a:theme xmlns:a="http://schemas.openxmlformats.org/drawingml/2006/main" name="ShojiVTI">
  <a:themeElements>
    <a:clrScheme name="AnalogousFromRegularSeedLeftStep">
      <a:dk1>
        <a:srgbClr val="000000"/>
      </a:dk1>
      <a:lt1>
        <a:srgbClr val="FFFFFF"/>
      </a:lt1>
      <a:dk2>
        <a:srgbClr val="203835"/>
      </a:dk2>
      <a:lt2>
        <a:srgbClr val="E8E4E2"/>
      </a:lt2>
      <a:accent1>
        <a:srgbClr val="49A3C7"/>
      </a:accent1>
      <a:accent2>
        <a:srgbClr val="36B1A1"/>
      </a:accent2>
      <a:accent3>
        <a:srgbClr val="43B577"/>
      </a:accent3>
      <a:accent4>
        <a:srgbClr val="37B53C"/>
      </a:accent4>
      <a:accent5>
        <a:srgbClr val="6CB241"/>
      </a:accent5>
      <a:accent6>
        <a:srgbClr val="93AB34"/>
      </a:accent6>
      <a:hlink>
        <a:srgbClr val="BF643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1887</TotalTime>
  <Words>4001</Words>
  <Application>Microsoft Macintosh PowerPoint</Application>
  <PresentationFormat>Panorámica</PresentationFormat>
  <Paragraphs>521</Paragraphs>
  <Slides>32</Slides>
  <Notes>22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Meiryo</vt:lpstr>
      <vt:lpstr>Arial</vt:lpstr>
      <vt:lpstr>Calibri</vt:lpstr>
      <vt:lpstr>Corbel</vt:lpstr>
      <vt:lpstr>Helvetica</vt:lpstr>
      <vt:lpstr>ShojiVTI</vt:lpstr>
      <vt:lpstr>APLICACIONES DE BIG DATA PARA ANÁLISIS DE GRAFOS DE TRANSACCIONES DE TOKENS NO FUNGIBLES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RIGOBERTO VALENTIN LOPEZ FERNANDEZ</dc:creator>
  <cp:lastModifiedBy>RIGOBERTO VALENTIN LOPEZ FERNANDEZ</cp:lastModifiedBy>
  <cp:revision>90</cp:revision>
  <dcterms:created xsi:type="dcterms:W3CDTF">2023-02-15T21:03:48Z</dcterms:created>
  <dcterms:modified xsi:type="dcterms:W3CDTF">2023-02-20T08:41:19Z</dcterms:modified>
</cp:coreProperties>
</file>